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4" r:id="rId3"/>
    <p:sldId id="291" r:id="rId4"/>
    <p:sldId id="292" r:id="rId5"/>
    <p:sldId id="293" r:id="rId6"/>
    <p:sldId id="294" r:id="rId7"/>
    <p:sldId id="272" r:id="rId8"/>
    <p:sldId id="285" r:id="rId9"/>
    <p:sldId id="273" r:id="rId10"/>
    <p:sldId id="279" r:id="rId11"/>
    <p:sldId id="290" r:id="rId12"/>
    <p:sldId id="286" r:id="rId13"/>
    <p:sldId id="287" r:id="rId14"/>
    <p:sldId id="280" r:id="rId15"/>
    <p:sldId id="276" r:id="rId16"/>
    <p:sldId id="277" r:id="rId17"/>
    <p:sldId id="282" r:id="rId18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74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7E166-99D0-44C3-B4AD-DC214E04DC77}" type="datetimeFigureOut">
              <a:rPr lang="el-GR" smtClean="0"/>
              <a:t>4/7/2020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DFFEA-4944-4E21-BF5B-3B694FFEA50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7E166-99D0-44C3-B4AD-DC214E04DC77}" type="datetimeFigureOut">
              <a:rPr lang="el-GR" smtClean="0"/>
              <a:t>4/7/2020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DFFEA-4944-4E21-BF5B-3B694FFEA50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7E166-99D0-44C3-B4AD-DC214E04DC77}" type="datetimeFigureOut">
              <a:rPr lang="el-GR" smtClean="0"/>
              <a:t>4/7/2020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DFFEA-4944-4E21-BF5B-3B694FFEA50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7E166-99D0-44C3-B4AD-DC214E04DC77}" type="datetimeFigureOut">
              <a:rPr lang="el-GR" smtClean="0"/>
              <a:t>4/7/2020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DFFEA-4944-4E21-BF5B-3B694FFEA50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7E166-99D0-44C3-B4AD-DC214E04DC77}" type="datetimeFigureOut">
              <a:rPr lang="el-GR" smtClean="0"/>
              <a:t>4/7/2020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DFFEA-4944-4E21-BF5B-3B694FFEA50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7E166-99D0-44C3-B4AD-DC214E04DC77}" type="datetimeFigureOut">
              <a:rPr lang="el-GR" smtClean="0"/>
              <a:t>4/7/2020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DFFEA-4944-4E21-BF5B-3B694FFEA50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7E166-99D0-44C3-B4AD-DC214E04DC77}" type="datetimeFigureOut">
              <a:rPr lang="el-GR" smtClean="0"/>
              <a:t>4/7/2020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DFFEA-4944-4E21-BF5B-3B694FFEA50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7E166-99D0-44C3-B4AD-DC214E04DC77}" type="datetimeFigureOut">
              <a:rPr lang="el-GR" smtClean="0"/>
              <a:t>4/7/2020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DFFEA-4944-4E21-BF5B-3B694FFEA50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7E166-99D0-44C3-B4AD-DC214E04DC77}" type="datetimeFigureOut">
              <a:rPr lang="el-GR" smtClean="0"/>
              <a:t>4/7/2020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DFFEA-4944-4E21-BF5B-3B694FFEA50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7E166-99D0-44C3-B4AD-DC214E04DC77}" type="datetimeFigureOut">
              <a:rPr lang="el-GR" smtClean="0"/>
              <a:t>4/7/2020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DFFEA-4944-4E21-BF5B-3B694FFEA50F}" type="slidenum">
              <a:rPr lang="el-GR" smtClean="0"/>
              <a:t>‹#›</a:t>
            </a:fld>
            <a:endParaRPr lang="el-G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7E166-99D0-44C3-B4AD-DC214E04DC77}" type="datetimeFigureOut">
              <a:rPr lang="el-GR" smtClean="0"/>
              <a:t>4/7/2020</a:t>
            </a:fld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30DFFEA-4944-4E21-BF5B-3B694FFEA50F}" type="slidenum">
              <a:rPr lang="el-GR" smtClean="0"/>
              <a:t>‹#›</a:t>
            </a:fld>
            <a:endParaRPr lang="el-G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430DFFEA-4944-4E21-BF5B-3B694FFEA50F}" type="slidenum">
              <a:rPr lang="el-GR" smtClean="0"/>
              <a:t>‹#›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75A7E166-99D0-44C3-B4AD-DC214E04DC77}" type="datetimeFigureOut">
              <a:rPr lang="el-GR" smtClean="0"/>
              <a:t>4/7/2020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3079105"/>
            <a:ext cx="7543800" cy="1141983"/>
          </a:xfrm>
        </p:spPr>
        <p:txBody>
          <a:bodyPr/>
          <a:lstStyle/>
          <a:p>
            <a:pPr algn="ctr"/>
            <a:r>
              <a:rPr lang="el-GR" sz="4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Κάρτα Νοσηλείας</a:t>
            </a:r>
            <a:br>
              <a:rPr lang="el-GR" sz="4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4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Κάρτα φαρμάκων</a:t>
            </a:r>
            <a:endParaRPr lang="el-GR" sz="4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Υπότιτλος 2"/>
          <p:cNvSpPr txBox="1">
            <a:spLocks/>
          </p:cNvSpPr>
          <p:nvPr/>
        </p:nvSpPr>
        <p:spPr>
          <a:xfrm>
            <a:off x="838200" y="1282080"/>
            <a:ext cx="7550224" cy="1066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l-GR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ΒΑΣΙΚΕΣ   ΑΡΧΕΣ   ΝΟΣΗΛΕΥΤΙΚΗΣ</a:t>
            </a:r>
          </a:p>
          <a:p>
            <a:pPr algn="ctr"/>
            <a:r>
              <a:rPr lang="el-GR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ΕΡΓΑΣΤΗΡΙΟ</a:t>
            </a:r>
            <a:endParaRPr lang="el-GR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Υπότιτλος 2"/>
          <p:cNvSpPr txBox="1">
            <a:spLocks/>
          </p:cNvSpPr>
          <p:nvPr/>
        </p:nvSpPr>
        <p:spPr>
          <a:xfrm>
            <a:off x="-251520" y="5013176"/>
            <a:ext cx="9144000" cy="10668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l-GR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Δημητριάδου Αλεξάνδρα</a:t>
            </a:r>
          </a:p>
          <a:p>
            <a:pPr algn="ctr"/>
            <a:r>
              <a:rPr lang="el-GR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Λαβδανίτη</a:t>
            </a:r>
            <a:r>
              <a:rPr lang="el-GR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Μαρία</a:t>
            </a:r>
          </a:p>
          <a:p>
            <a:pPr algn="ctr"/>
            <a:r>
              <a:rPr lang="el-GR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Μηνασίδου</a:t>
            </a:r>
            <a:r>
              <a:rPr lang="el-GR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Ευγενία, </a:t>
            </a:r>
            <a:r>
              <a:rPr lang="el-GR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Τσαλογλίδου</a:t>
            </a:r>
            <a:r>
              <a:rPr lang="el-GR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Αρετή, </a:t>
            </a:r>
            <a:r>
              <a:rPr lang="el-GR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Θεοφανίδης</a:t>
            </a:r>
            <a:r>
              <a:rPr lang="el-GR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Δημήτριος, </a:t>
            </a:r>
            <a:endParaRPr lang="en-US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l-GR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Κουκουρίκος</a:t>
            </a:r>
            <a:r>
              <a:rPr lang="el-GR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Κωνσταντίνος, Καυκιά Θεοδώρα, </a:t>
            </a:r>
            <a:r>
              <a:rPr lang="el-GR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Φουντούκη</a:t>
            </a:r>
            <a:r>
              <a:rPr lang="el-GR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Αντιγόνη, </a:t>
            </a:r>
          </a:p>
          <a:p>
            <a:pPr algn="ctr"/>
            <a:r>
              <a:rPr lang="el-GR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Κουταλάκη</a:t>
            </a:r>
            <a:r>
              <a:rPr lang="el-GR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Παρασκευή </a:t>
            </a:r>
          </a:p>
        </p:txBody>
      </p:sp>
    </p:spTree>
    <p:extLst>
      <p:ext uri="{BB962C8B-B14F-4D97-AF65-F5344CB8AC3E}">
        <p14:creationId xmlns:p14="http://schemas.microsoft.com/office/powerpoint/2010/main" val="835156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37" t="16978" r="13435" b="7650"/>
          <a:stretch/>
        </p:blipFill>
        <p:spPr bwMode="auto">
          <a:xfrm>
            <a:off x="35496" y="44625"/>
            <a:ext cx="9108504" cy="5584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0" t="55177" r="13907" b="30271"/>
          <a:stretch/>
        </p:blipFill>
        <p:spPr bwMode="auto">
          <a:xfrm>
            <a:off x="1678" y="5956098"/>
            <a:ext cx="9106826" cy="85727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1716084" y="2802414"/>
            <a:ext cx="127173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1600" dirty="0" smtClean="0">
                <a:solidFill>
                  <a:srgbClr val="002060"/>
                </a:solidFill>
                <a:latin typeface="Book Antiqua" pitchFamily="18" charset="0"/>
              </a:rPr>
              <a:t>12</a:t>
            </a:r>
            <a:r>
              <a:rPr lang="en-US" altLang="el-GR" sz="1600" dirty="0" smtClean="0">
                <a:solidFill>
                  <a:srgbClr val="002060"/>
                </a:solidFill>
                <a:latin typeface="Book Antiqua" pitchFamily="18" charset="0"/>
              </a:rPr>
              <a:t>.</a:t>
            </a:r>
            <a:r>
              <a:rPr lang="el-GR" altLang="el-GR" sz="1600" dirty="0" smtClean="0">
                <a:solidFill>
                  <a:srgbClr val="002060"/>
                </a:solidFill>
                <a:latin typeface="Book Antiqua" pitchFamily="18" charset="0"/>
              </a:rPr>
              <a:t>01</a:t>
            </a:r>
            <a:r>
              <a:rPr lang="en-US" altLang="el-GR" sz="1600" dirty="0" smtClean="0">
                <a:solidFill>
                  <a:srgbClr val="002060"/>
                </a:solidFill>
                <a:latin typeface="Book Antiqua" pitchFamily="18" charset="0"/>
              </a:rPr>
              <a:t>.1</a:t>
            </a:r>
            <a:r>
              <a:rPr lang="el-GR" altLang="el-GR" sz="1600" dirty="0">
                <a:solidFill>
                  <a:srgbClr val="002060"/>
                </a:solidFill>
                <a:latin typeface="Book Antiqua" pitchFamily="18" charset="0"/>
              </a:rPr>
              <a:t>7</a:t>
            </a:r>
            <a:endParaRPr lang="en-US" altLang="el-GR" sz="1600" dirty="0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6887225" y="5837138"/>
            <a:ext cx="19446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1800" b="1" dirty="0" smtClean="0">
                <a:solidFill>
                  <a:srgbClr val="FF0000"/>
                </a:solidFill>
                <a:latin typeface="Book Antiqua" pitchFamily="18" charset="0"/>
              </a:rPr>
              <a:t>STOP</a:t>
            </a:r>
            <a:endParaRPr lang="en-US" altLang="el-GR" sz="1800" b="1" dirty="0">
              <a:solidFill>
                <a:srgbClr val="FF0000"/>
              </a:solidFill>
              <a:latin typeface="Book Antiqua" pitchFamily="18" charset="0"/>
            </a:endParaRPr>
          </a:p>
        </p:txBody>
      </p:sp>
      <p:sp>
        <p:nvSpPr>
          <p:cNvPr id="11" name="TextBox 7"/>
          <p:cNvSpPr txBox="1">
            <a:spLocks noChangeArrowheads="1"/>
          </p:cNvSpPr>
          <p:nvPr/>
        </p:nvSpPr>
        <p:spPr bwMode="auto">
          <a:xfrm>
            <a:off x="32661" y="6042774"/>
            <a:ext cx="309917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1600" dirty="0" smtClean="0">
                <a:solidFill>
                  <a:srgbClr val="002060"/>
                </a:solidFill>
                <a:latin typeface="Book Antiqua" pitchFamily="18" charset="0"/>
              </a:rPr>
              <a:t>amp</a:t>
            </a:r>
            <a:r>
              <a:rPr lang="el-GR" altLang="el-GR" sz="1600" dirty="0" smtClean="0">
                <a:solidFill>
                  <a:srgbClr val="002060"/>
                </a:solidFill>
                <a:latin typeface="Book Antiqua" pitchFamily="18" charset="0"/>
              </a:rPr>
              <a:t> </a:t>
            </a:r>
            <a:r>
              <a:rPr lang="en-US" altLang="el-GR" sz="1600" dirty="0" err="1" smtClean="0">
                <a:solidFill>
                  <a:srgbClr val="002060"/>
                </a:solidFill>
                <a:latin typeface="Book Antiqua" pitchFamily="18" charset="0"/>
              </a:rPr>
              <a:t>Akineton</a:t>
            </a:r>
            <a:r>
              <a:rPr lang="en-US" altLang="el-GR" sz="1600" dirty="0" smtClean="0">
                <a:solidFill>
                  <a:srgbClr val="002060"/>
                </a:solidFill>
                <a:latin typeface="Book Antiqua" pitchFamily="18" charset="0"/>
              </a:rPr>
              <a:t> 5mg/1ml</a:t>
            </a:r>
            <a:endParaRPr lang="en-US" altLang="el-GR" sz="1600" dirty="0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12" name="TextBox 9"/>
          <p:cNvSpPr txBox="1">
            <a:spLocks noChangeArrowheads="1"/>
          </p:cNvSpPr>
          <p:nvPr/>
        </p:nvSpPr>
        <p:spPr bwMode="auto">
          <a:xfrm>
            <a:off x="971600" y="6539860"/>
            <a:ext cx="18716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1800" dirty="0" smtClean="0">
                <a:solidFill>
                  <a:srgbClr val="002060"/>
                </a:solidFill>
                <a:latin typeface="Book Antiqua" pitchFamily="18" charset="0"/>
              </a:rPr>
              <a:t>iv</a:t>
            </a:r>
            <a:endParaRPr lang="en-US" altLang="el-GR" sz="1800" dirty="0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13" name="TextBox 10"/>
          <p:cNvSpPr txBox="1">
            <a:spLocks noChangeArrowheads="1"/>
          </p:cNvSpPr>
          <p:nvPr/>
        </p:nvSpPr>
        <p:spPr bwMode="auto">
          <a:xfrm>
            <a:off x="425756" y="6277282"/>
            <a:ext cx="23129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1800" dirty="0" smtClean="0">
                <a:solidFill>
                  <a:srgbClr val="002060"/>
                </a:solidFill>
                <a:latin typeface="Book Antiqua" pitchFamily="18" charset="0"/>
              </a:rPr>
              <a:t>1 X 3 </a:t>
            </a:r>
            <a:endParaRPr lang="en-US" altLang="el-GR" sz="1800" dirty="0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16" name="Έλλειψη 15"/>
          <p:cNvSpPr/>
          <p:nvPr/>
        </p:nvSpPr>
        <p:spPr>
          <a:xfrm>
            <a:off x="4783011" y="4653136"/>
            <a:ext cx="388937" cy="368300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002060"/>
              </a:solidFill>
            </a:endParaRPr>
          </a:p>
        </p:txBody>
      </p:sp>
      <p:sp>
        <p:nvSpPr>
          <p:cNvPr id="17" name="TextBox 14"/>
          <p:cNvSpPr txBox="1">
            <a:spLocks noChangeArrowheads="1"/>
          </p:cNvSpPr>
          <p:nvPr/>
        </p:nvSpPr>
        <p:spPr bwMode="auto">
          <a:xfrm>
            <a:off x="5892028" y="5949280"/>
            <a:ext cx="5969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1800" dirty="0" smtClean="0">
                <a:solidFill>
                  <a:srgbClr val="002060"/>
                </a:solidFill>
                <a:latin typeface="Book Antiqua" pitchFamily="18" charset="0"/>
              </a:rPr>
              <a:t>ΕΜ</a:t>
            </a:r>
            <a:endParaRPr lang="en-US" altLang="el-GR" sz="1800" dirty="0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18" name="TextBox 9"/>
          <p:cNvSpPr txBox="1">
            <a:spLocks noChangeArrowheads="1"/>
          </p:cNvSpPr>
          <p:nvPr/>
        </p:nvSpPr>
        <p:spPr bwMode="auto">
          <a:xfrm>
            <a:off x="1115616" y="2473151"/>
            <a:ext cx="2316868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1400" dirty="0" smtClean="0">
                <a:solidFill>
                  <a:srgbClr val="002060"/>
                </a:solidFill>
                <a:latin typeface="Book Antiqua" pitchFamily="18" charset="0"/>
              </a:rPr>
              <a:t>ΚΥΡΙΑΚΟ</a:t>
            </a:r>
            <a:r>
              <a:rPr lang="en-US" altLang="el-GR" sz="1400" dirty="0" smtClean="0">
                <a:solidFill>
                  <a:srgbClr val="002060"/>
                </a:solidFill>
                <a:latin typeface="Book Antiqua" pitchFamily="18" charset="0"/>
              </a:rPr>
              <a:t>Y</a:t>
            </a:r>
            <a:r>
              <a:rPr lang="el-GR" altLang="el-GR" sz="1400" dirty="0" smtClean="0">
                <a:solidFill>
                  <a:srgbClr val="002060"/>
                </a:solidFill>
                <a:latin typeface="Book Antiqua" pitchFamily="18" charset="0"/>
              </a:rPr>
              <a:t> </a:t>
            </a:r>
            <a:endParaRPr lang="en-US" altLang="el-GR" sz="1400" dirty="0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19" name="TextBox 9"/>
          <p:cNvSpPr txBox="1">
            <a:spLocks noChangeArrowheads="1"/>
          </p:cNvSpPr>
          <p:nvPr/>
        </p:nvSpPr>
        <p:spPr bwMode="auto">
          <a:xfrm rot="181797">
            <a:off x="8577755" y="1203844"/>
            <a:ext cx="442911" cy="33855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1600" dirty="0" smtClean="0">
                <a:solidFill>
                  <a:srgbClr val="002060"/>
                </a:solidFill>
                <a:latin typeface="Book Antiqua" pitchFamily="18" charset="0"/>
              </a:rPr>
              <a:t>6</a:t>
            </a:r>
            <a:endParaRPr lang="en-US" altLang="el-GR" sz="1600" dirty="0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20" name="TextBox 9"/>
          <p:cNvSpPr txBox="1">
            <a:spLocks noChangeArrowheads="1"/>
          </p:cNvSpPr>
          <p:nvPr/>
        </p:nvSpPr>
        <p:spPr bwMode="auto">
          <a:xfrm>
            <a:off x="7032422" y="1177007"/>
            <a:ext cx="635922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1400" dirty="0" smtClean="0">
                <a:solidFill>
                  <a:srgbClr val="002060"/>
                </a:solidFill>
                <a:latin typeface="Book Antiqua" pitchFamily="18" charset="0"/>
              </a:rPr>
              <a:t>101</a:t>
            </a:r>
            <a:endParaRPr lang="en-US" altLang="el-GR" sz="1400" dirty="0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21" name="TextBox 9"/>
          <p:cNvSpPr txBox="1">
            <a:spLocks noChangeArrowheads="1"/>
          </p:cNvSpPr>
          <p:nvPr/>
        </p:nvSpPr>
        <p:spPr bwMode="auto">
          <a:xfrm>
            <a:off x="7020272" y="786190"/>
            <a:ext cx="1726703" cy="33855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1600" dirty="0" smtClean="0">
                <a:solidFill>
                  <a:srgbClr val="002060"/>
                </a:solidFill>
                <a:latin typeface="Book Antiqua" pitchFamily="18" charset="0"/>
              </a:rPr>
              <a:t>5454123 ΙΚΑ </a:t>
            </a:r>
            <a:endParaRPr lang="en-US" altLang="el-GR" sz="1600" dirty="0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22" name="TextBox 9"/>
          <p:cNvSpPr txBox="1">
            <a:spLocks noChangeArrowheads="1"/>
          </p:cNvSpPr>
          <p:nvPr/>
        </p:nvSpPr>
        <p:spPr bwMode="auto">
          <a:xfrm>
            <a:off x="5632776" y="3068960"/>
            <a:ext cx="3239904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1800" dirty="0" smtClean="0">
                <a:solidFill>
                  <a:srgbClr val="FF0000"/>
                </a:solidFill>
                <a:latin typeface="Book Antiqua" pitchFamily="18" charset="0"/>
              </a:rPr>
              <a:t>ΚΙΝΟΛΟΝΩΝ  </a:t>
            </a:r>
            <a:endParaRPr lang="en-US" altLang="el-GR" sz="1800" dirty="0">
              <a:solidFill>
                <a:srgbClr val="FF0000"/>
              </a:solidFill>
              <a:latin typeface="Book Antiqua" pitchFamily="18" charset="0"/>
            </a:endParaRPr>
          </a:p>
        </p:txBody>
      </p:sp>
      <p:sp>
        <p:nvSpPr>
          <p:cNvPr id="23" name="TextBox 9"/>
          <p:cNvSpPr txBox="1">
            <a:spLocks noChangeArrowheads="1"/>
          </p:cNvSpPr>
          <p:nvPr/>
        </p:nvSpPr>
        <p:spPr bwMode="auto">
          <a:xfrm>
            <a:off x="2636895" y="816967"/>
            <a:ext cx="2511169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1400" dirty="0" smtClean="0">
                <a:solidFill>
                  <a:srgbClr val="002060"/>
                </a:solidFill>
                <a:latin typeface="Book Antiqua" pitchFamily="18" charset="0"/>
              </a:rPr>
              <a:t>ΚΑΡΔΙΟΛΟΓΙΚΗ ΚΛΙΝΙΚΗ </a:t>
            </a:r>
            <a:endParaRPr lang="en-US" altLang="el-GR" sz="1400" dirty="0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24" name="Έλλειψη 23"/>
          <p:cNvSpPr/>
          <p:nvPr/>
        </p:nvSpPr>
        <p:spPr>
          <a:xfrm>
            <a:off x="3849577" y="6367958"/>
            <a:ext cx="388937" cy="368300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002060"/>
              </a:solidFill>
            </a:endParaRPr>
          </a:p>
        </p:txBody>
      </p:sp>
      <p:sp>
        <p:nvSpPr>
          <p:cNvPr id="25" name="Έλλειψη 24"/>
          <p:cNvSpPr/>
          <p:nvPr/>
        </p:nvSpPr>
        <p:spPr>
          <a:xfrm>
            <a:off x="5215059" y="6013028"/>
            <a:ext cx="388937" cy="368300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002060"/>
              </a:solidFill>
            </a:endParaRPr>
          </a:p>
        </p:txBody>
      </p:sp>
      <p:sp>
        <p:nvSpPr>
          <p:cNvPr id="26" name="TextBox 14"/>
          <p:cNvSpPr txBox="1">
            <a:spLocks noChangeArrowheads="1"/>
          </p:cNvSpPr>
          <p:nvPr/>
        </p:nvSpPr>
        <p:spPr bwMode="auto">
          <a:xfrm>
            <a:off x="5892028" y="4644876"/>
            <a:ext cx="5969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1800" dirty="0" smtClean="0">
                <a:solidFill>
                  <a:srgbClr val="002060"/>
                </a:solidFill>
                <a:latin typeface="Book Antiqua" pitchFamily="18" charset="0"/>
              </a:rPr>
              <a:t>ΘΚ</a:t>
            </a:r>
            <a:endParaRPr lang="en-US" altLang="el-GR" sz="1800" dirty="0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27" name="TextBox 14"/>
          <p:cNvSpPr txBox="1">
            <a:spLocks noChangeArrowheads="1"/>
          </p:cNvSpPr>
          <p:nvPr/>
        </p:nvSpPr>
        <p:spPr bwMode="auto">
          <a:xfrm>
            <a:off x="6084168" y="6355710"/>
            <a:ext cx="5969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1800" dirty="0" smtClean="0">
                <a:solidFill>
                  <a:srgbClr val="002060"/>
                </a:solidFill>
                <a:latin typeface="Book Antiqua" pitchFamily="18" charset="0"/>
              </a:rPr>
              <a:t>ΑΤ</a:t>
            </a:r>
            <a:endParaRPr lang="en-US" altLang="el-GR" sz="1800" dirty="0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28" name="TextBox 9"/>
          <p:cNvSpPr txBox="1">
            <a:spLocks noChangeArrowheads="1"/>
          </p:cNvSpPr>
          <p:nvPr/>
        </p:nvSpPr>
        <p:spPr bwMode="auto">
          <a:xfrm>
            <a:off x="4310537" y="2492896"/>
            <a:ext cx="1413591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1400" dirty="0" smtClean="0">
                <a:solidFill>
                  <a:srgbClr val="002060"/>
                </a:solidFill>
                <a:latin typeface="Book Antiqua" pitchFamily="18" charset="0"/>
              </a:rPr>
              <a:t>ΓΕΩΡΓΙΟΣ </a:t>
            </a:r>
            <a:endParaRPr lang="en-US" altLang="el-GR" sz="1400" dirty="0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29" name="TextBox 9"/>
          <p:cNvSpPr txBox="1">
            <a:spLocks noChangeArrowheads="1"/>
          </p:cNvSpPr>
          <p:nvPr/>
        </p:nvSpPr>
        <p:spPr bwMode="auto">
          <a:xfrm>
            <a:off x="7190857" y="2420888"/>
            <a:ext cx="1413591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1200" dirty="0" smtClean="0">
                <a:solidFill>
                  <a:srgbClr val="002060"/>
                </a:solidFill>
                <a:latin typeface="Book Antiqua" pitchFamily="18" charset="0"/>
              </a:rPr>
              <a:t>ΔΗΜΗΤΡΙΟΣ </a:t>
            </a:r>
            <a:endParaRPr lang="en-US" altLang="el-GR" sz="1200" dirty="0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32" name="TextBox 12"/>
          <p:cNvSpPr txBox="1">
            <a:spLocks noChangeArrowheads="1"/>
          </p:cNvSpPr>
          <p:nvPr/>
        </p:nvSpPr>
        <p:spPr bwMode="auto">
          <a:xfrm>
            <a:off x="3158179" y="4201343"/>
            <a:ext cx="69374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1400" dirty="0" smtClean="0">
                <a:solidFill>
                  <a:srgbClr val="002060"/>
                </a:solidFill>
                <a:latin typeface="Book Antiqua" pitchFamily="18" charset="0"/>
              </a:rPr>
              <a:t>13.1.</a:t>
            </a:r>
            <a:endParaRPr lang="en-US" altLang="el-GR" sz="1400" dirty="0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33" name="TextBox 12"/>
          <p:cNvSpPr txBox="1">
            <a:spLocks noChangeArrowheads="1"/>
          </p:cNvSpPr>
          <p:nvPr/>
        </p:nvSpPr>
        <p:spPr bwMode="auto">
          <a:xfrm>
            <a:off x="3590227" y="4149080"/>
            <a:ext cx="69374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1400" dirty="0" smtClean="0">
                <a:solidFill>
                  <a:srgbClr val="002060"/>
                </a:solidFill>
                <a:latin typeface="Book Antiqua" pitchFamily="18" charset="0"/>
              </a:rPr>
              <a:t>14.1.</a:t>
            </a:r>
            <a:endParaRPr lang="en-US" altLang="el-GR" sz="1400" dirty="0">
              <a:solidFill>
                <a:srgbClr val="002060"/>
              </a:solidFill>
              <a:latin typeface="Book Antiqua" pitchFamily="18" charset="0"/>
            </a:endParaRPr>
          </a:p>
        </p:txBody>
      </p:sp>
      <p:pic>
        <p:nvPicPr>
          <p:cNvPr id="3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72" t="58004" r="13907" b="33357"/>
          <a:stretch/>
        </p:blipFill>
        <p:spPr bwMode="auto">
          <a:xfrm>
            <a:off x="2267744" y="5445224"/>
            <a:ext cx="6761561" cy="504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37" t="66087" r="13435" b="7650"/>
          <a:stretch/>
        </p:blipFill>
        <p:spPr bwMode="auto">
          <a:xfrm>
            <a:off x="0" y="3501008"/>
            <a:ext cx="9108504" cy="194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TextBox 1"/>
          <p:cNvSpPr txBox="1">
            <a:spLocks noChangeArrowheads="1"/>
          </p:cNvSpPr>
          <p:nvPr/>
        </p:nvSpPr>
        <p:spPr bwMode="auto">
          <a:xfrm>
            <a:off x="34826" y="4581128"/>
            <a:ext cx="25209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1800" dirty="0" err="1">
                <a:solidFill>
                  <a:srgbClr val="002060"/>
                </a:solidFill>
                <a:latin typeface="Book Antiqua" pitchFamily="18" charset="0"/>
              </a:rPr>
              <a:t>t</a:t>
            </a:r>
            <a:r>
              <a:rPr lang="en-US" altLang="el-GR" sz="1800" dirty="0" err="1" smtClean="0">
                <a:solidFill>
                  <a:srgbClr val="002060"/>
                </a:solidFill>
                <a:latin typeface="Book Antiqua" pitchFamily="18" charset="0"/>
              </a:rPr>
              <a:t>b</a:t>
            </a:r>
            <a:r>
              <a:rPr lang="en-US" altLang="el-GR" sz="1800" dirty="0" smtClean="0">
                <a:solidFill>
                  <a:srgbClr val="002060"/>
                </a:solidFill>
                <a:latin typeface="Book Antiqua" pitchFamily="18" charset="0"/>
              </a:rPr>
              <a:t> Lopressor 125mg</a:t>
            </a:r>
            <a:endParaRPr lang="en-US" altLang="el-GR" sz="1800" dirty="0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42" name="TextBox 3"/>
          <p:cNvSpPr txBox="1">
            <a:spLocks noChangeArrowheads="1"/>
          </p:cNvSpPr>
          <p:nvPr/>
        </p:nvSpPr>
        <p:spPr bwMode="auto">
          <a:xfrm>
            <a:off x="539527" y="4941168"/>
            <a:ext cx="18002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1800" dirty="0" smtClean="0">
                <a:solidFill>
                  <a:srgbClr val="002060"/>
                </a:solidFill>
                <a:latin typeface="Book Antiqua" pitchFamily="18" charset="0"/>
              </a:rPr>
              <a:t>1 </a:t>
            </a:r>
            <a:r>
              <a:rPr lang="en-US" altLang="el-GR" sz="1800" b="1" dirty="0" smtClean="0">
                <a:solidFill>
                  <a:srgbClr val="002060"/>
                </a:solidFill>
                <a:latin typeface="Book Antiqua" pitchFamily="18" charset="0"/>
              </a:rPr>
              <a:t>X</a:t>
            </a:r>
            <a:r>
              <a:rPr lang="el-GR" altLang="el-GR" sz="1800" dirty="0" smtClean="0">
                <a:solidFill>
                  <a:srgbClr val="002060"/>
                </a:solidFill>
                <a:latin typeface="Book Antiqua" pitchFamily="18" charset="0"/>
              </a:rPr>
              <a:t> 2 </a:t>
            </a:r>
            <a:endParaRPr lang="en-US" altLang="el-GR" sz="1800" dirty="0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43" name="TextBox 2"/>
          <p:cNvSpPr txBox="1">
            <a:spLocks noChangeArrowheads="1"/>
          </p:cNvSpPr>
          <p:nvPr/>
        </p:nvSpPr>
        <p:spPr bwMode="auto">
          <a:xfrm>
            <a:off x="35496" y="5436964"/>
            <a:ext cx="1655762" cy="368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1800" dirty="0" smtClean="0">
                <a:solidFill>
                  <a:srgbClr val="002060"/>
                </a:solidFill>
                <a:latin typeface="Book Antiqua" pitchFamily="18" charset="0"/>
              </a:rPr>
              <a:t>P.O.</a:t>
            </a:r>
            <a:endParaRPr lang="en-US" altLang="el-GR" sz="1800" dirty="0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44" name="TextBox 12"/>
          <p:cNvSpPr txBox="1">
            <a:spLocks noChangeArrowheads="1"/>
          </p:cNvSpPr>
          <p:nvPr/>
        </p:nvSpPr>
        <p:spPr bwMode="auto">
          <a:xfrm>
            <a:off x="2654123" y="3985319"/>
            <a:ext cx="69374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1400" dirty="0" smtClean="0">
                <a:solidFill>
                  <a:srgbClr val="002060"/>
                </a:solidFill>
                <a:latin typeface="Book Antiqua" pitchFamily="18" charset="0"/>
              </a:rPr>
              <a:t>12.1.</a:t>
            </a:r>
            <a:endParaRPr lang="en-US" altLang="el-GR" sz="1400" dirty="0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45" name="TextBox 12"/>
          <p:cNvSpPr txBox="1">
            <a:spLocks noChangeArrowheads="1"/>
          </p:cNvSpPr>
          <p:nvPr/>
        </p:nvSpPr>
        <p:spPr bwMode="auto">
          <a:xfrm>
            <a:off x="3131840" y="4005064"/>
            <a:ext cx="69374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1400" dirty="0" smtClean="0">
                <a:solidFill>
                  <a:srgbClr val="002060"/>
                </a:solidFill>
                <a:latin typeface="Book Antiqua" pitchFamily="18" charset="0"/>
              </a:rPr>
              <a:t>13.1.</a:t>
            </a:r>
            <a:endParaRPr lang="en-US" altLang="el-GR" sz="1400" dirty="0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46" name="TextBox 12"/>
          <p:cNvSpPr txBox="1">
            <a:spLocks noChangeArrowheads="1"/>
          </p:cNvSpPr>
          <p:nvPr/>
        </p:nvSpPr>
        <p:spPr bwMode="auto">
          <a:xfrm>
            <a:off x="3563888" y="4005064"/>
            <a:ext cx="69374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1400" dirty="0" smtClean="0">
                <a:solidFill>
                  <a:srgbClr val="002060"/>
                </a:solidFill>
                <a:latin typeface="Book Antiqua" pitchFamily="18" charset="0"/>
              </a:rPr>
              <a:t>14.1.</a:t>
            </a:r>
            <a:endParaRPr lang="en-US" altLang="el-GR" sz="1400" dirty="0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47" name="TextBox 4"/>
          <p:cNvSpPr txBox="1">
            <a:spLocks noChangeArrowheads="1"/>
          </p:cNvSpPr>
          <p:nvPr/>
        </p:nvSpPr>
        <p:spPr bwMode="auto">
          <a:xfrm>
            <a:off x="4283968" y="3501008"/>
            <a:ext cx="155760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1600" dirty="0" smtClean="0">
                <a:solidFill>
                  <a:srgbClr val="002060"/>
                </a:solidFill>
                <a:latin typeface="Book Antiqua" pitchFamily="18" charset="0"/>
              </a:rPr>
              <a:t>ΙΑΝΟΥΑΡΙΟΣ </a:t>
            </a:r>
            <a:endParaRPr lang="en-US" altLang="el-GR" sz="1600" dirty="0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48" name="TextBox 4"/>
          <p:cNvSpPr txBox="1">
            <a:spLocks noChangeArrowheads="1"/>
          </p:cNvSpPr>
          <p:nvPr/>
        </p:nvSpPr>
        <p:spPr bwMode="auto">
          <a:xfrm>
            <a:off x="7596336" y="3522494"/>
            <a:ext cx="127173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1600" dirty="0" smtClean="0">
                <a:solidFill>
                  <a:srgbClr val="002060"/>
                </a:solidFill>
                <a:latin typeface="Book Antiqua" pitchFamily="18" charset="0"/>
              </a:rPr>
              <a:t>20</a:t>
            </a:r>
            <a:r>
              <a:rPr lang="en-US" altLang="el-GR" sz="1600" dirty="0" smtClean="0">
                <a:solidFill>
                  <a:srgbClr val="002060"/>
                </a:solidFill>
                <a:latin typeface="Book Antiqua" pitchFamily="18" charset="0"/>
              </a:rPr>
              <a:t>1</a:t>
            </a:r>
            <a:r>
              <a:rPr lang="el-GR" altLang="el-GR" sz="1600" dirty="0">
                <a:solidFill>
                  <a:srgbClr val="002060"/>
                </a:solidFill>
                <a:latin typeface="Book Antiqua" pitchFamily="18" charset="0"/>
              </a:rPr>
              <a:t>7</a:t>
            </a:r>
            <a:endParaRPr lang="en-US" altLang="el-GR" sz="1600" dirty="0">
              <a:solidFill>
                <a:srgbClr val="002060"/>
              </a:solidFill>
              <a:latin typeface="Book Antiqua" pitchFamily="18" charset="0"/>
            </a:endParaRPr>
          </a:p>
        </p:txBody>
      </p:sp>
      <p:graphicFrame>
        <p:nvGraphicFramePr>
          <p:cNvPr id="2" name="Πίνακας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888690"/>
              </p:ext>
            </p:extLst>
          </p:nvPr>
        </p:nvGraphicFramePr>
        <p:xfrm>
          <a:off x="2123728" y="4509120"/>
          <a:ext cx="648078" cy="14924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0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40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8737">
                <a:tc>
                  <a:txBody>
                    <a:bodyPr/>
                    <a:lstStyle/>
                    <a:p>
                      <a:r>
                        <a:rPr lang="el-GR" sz="7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l-GR" sz="7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sz="7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8737">
                <a:tc>
                  <a:txBody>
                    <a:bodyPr/>
                    <a:lstStyle/>
                    <a:p>
                      <a:r>
                        <a:rPr lang="el-GR" sz="7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l-GR" sz="7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7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l-GR" sz="7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8737">
                <a:tc>
                  <a:txBody>
                    <a:bodyPr/>
                    <a:lstStyle/>
                    <a:p>
                      <a:r>
                        <a:rPr lang="el-GR" sz="7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l-GR" sz="7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7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l-GR" sz="7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8737">
                <a:tc>
                  <a:txBody>
                    <a:bodyPr/>
                    <a:lstStyle/>
                    <a:p>
                      <a:r>
                        <a:rPr lang="el-GR" sz="7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l-GR" sz="7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7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l-GR" sz="7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8737">
                <a:tc>
                  <a:txBody>
                    <a:bodyPr/>
                    <a:lstStyle/>
                    <a:p>
                      <a:r>
                        <a:rPr lang="el-GR" sz="7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l-GR" sz="7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7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l-GR" sz="7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8737">
                <a:tc>
                  <a:txBody>
                    <a:bodyPr/>
                    <a:lstStyle/>
                    <a:p>
                      <a:r>
                        <a:rPr lang="el-GR" sz="7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l-GR" sz="7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sz="7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3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1" t="55603" r="15060" b="24354"/>
          <a:stretch/>
        </p:blipFill>
        <p:spPr bwMode="auto">
          <a:xfrm>
            <a:off x="35496" y="5923245"/>
            <a:ext cx="9017876" cy="934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Box 2"/>
          <p:cNvSpPr txBox="1">
            <a:spLocks noChangeArrowheads="1"/>
          </p:cNvSpPr>
          <p:nvPr/>
        </p:nvSpPr>
        <p:spPr bwMode="auto">
          <a:xfrm>
            <a:off x="9036496" y="5589240"/>
            <a:ext cx="251098" cy="147732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1800" dirty="0" smtClean="0">
              <a:solidFill>
                <a:srgbClr val="002060"/>
              </a:solidFill>
              <a:latin typeface="Book Antiqua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1800" dirty="0">
              <a:solidFill>
                <a:srgbClr val="002060"/>
              </a:solidFill>
              <a:latin typeface="Book Antiqua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1800" dirty="0" smtClean="0">
              <a:solidFill>
                <a:srgbClr val="002060"/>
              </a:solidFill>
              <a:latin typeface="Book Antiqua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1800" dirty="0">
              <a:solidFill>
                <a:srgbClr val="002060"/>
              </a:solidFill>
              <a:latin typeface="Book Antiqua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l-GR" sz="1800" dirty="0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49" name="TextBox 1"/>
          <p:cNvSpPr txBox="1">
            <a:spLocks noChangeArrowheads="1"/>
          </p:cNvSpPr>
          <p:nvPr/>
        </p:nvSpPr>
        <p:spPr bwMode="auto">
          <a:xfrm>
            <a:off x="-36512" y="5949280"/>
            <a:ext cx="25209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1400" dirty="0">
                <a:solidFill>
                  <a:srgbClr val="002060"/>
                </a:solidFill>
                <a:latin typeface="Book Antiqua" pitchFamily="18" charset="0"/>
              </a:rPr>
              <a:t>a</a:t>
            </a:r>
            <a:r>
              <a:rPr lang="en-US" altLang="el-GR" sz="1400" dirty="0" smtClean="0">
                <a:solidFill>
                  <a:srgbClr val="002060"/>
                </a:solidFill>
                <a:latin typeface="Book Antiqua" pitchFamily="18" charset="0"/>
              </a:rPr>
              <a:t>mp </a:t>
            </a:r>
            <a:r>
              <a:rPr lang="en-US" altLang="el-GR" sz="1400" dirty="0" err="1" smtClean="0">
                <a:solidFill>
                  <a:srgbClr val="002060"/>
                </a:solidFill>
                <a:latin typeface="Book Antiqua" pitchFamily="18" charset="0"/>
              </a:rPr>
              <a:t>Akineton</a:t>
            </a:r>
            <a:r>
              <a:rPr lang="en-US" altLang="el-GR" sz="1400" dirty="0" smtClean="0">
                <a:solidFill>
                  <a:srgbClr val="002060"/>
                </a:solidFill>
                <a:latin typeface="Book Antiqua" pitchFamily="18" charset="0"/>
              </a:rPr>
              <a:t> 5mg/1ml</a:t>
            </a:r>
            <a:endParaRPr lang="en-US" altLang="el-GR" sz="1400" dirty="0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50" name="TextBox 3"/>
          <p:cNvSpPr txBox="1">
            <a:spLocks noChangeArrowheads="1"/>
          </p:cNvSpPr>
          <p:nvPr/>
        </p:nvSpPr>
        <p:spPr bwMode="auto">
          <a:xfrm>
            <a:off x="395511" y="6176337"/>
            <a:ext cx="180022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1200" dirty="0" smtClean="0">
                <a:solidFill>
                  <a:srgbClr val="002060"/>
                </a:solidFill>
                <a:latin typeface="Book Antiqua" pitchFamily="18" charset="0"/>
              </a:rPr>
              <a:t>1 Χ </a:t>
            </a:r>
            <a:r>
              <a:rPr lang="en-US" altLang="el-GR" sz="1200" dirty="0" smtClean="0">
                <a:solidFill>
                  <a:srgbClr val="002060"/>
                </a:solidFill>
                <a:latin typeface="Book Antiqua" pitchFamily="18" charset="0"/>
              </a:rPr>
              <a:t>3</a:t>
            </a:r>
            <a:r>
              <a:rPr lang="el-GR" altLang="el-GR" sz="1200" dirty="0" smtClean="0">
                <a:solidFill>
                  <a:srgbClr val="002060"/>
                </a:solidFill>
                <a:latin typeface="Book Antiqua" pitchFamily="18" charset="0"/>
              </a:rPr>
              <a:t> </a:t>
            </a:r>
            <a:endParaRPr lang="en-US" altLang="el-GR" sz="1200" dirty="0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51" name="TextBox 2"/>
          <p:cNvSpPr txBox="1">
            <a:spLocks noChangeArrowheads="1"/>
          </p:cNvSpPr>
          <p:nvPr/>
        </p:nvSpPr>
        <p:spPr bwMode="auto">
          <a:xfrm>
            <a:off x="187896" y="6525344"/>
            <a:ext cx="1655762" cy="33855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1600" dirty="0" smtClean="0">
                <a:solidFill>
                  <a:srgbClr val="002060"/>
                </a:solidFill>
                <a:latin typeface="Book Antiqua" pitchFamily="18" charset="0"/>
              </a:rPr>
              <a:t>iv</a:t>
            </a:r>
            <a:endParaRPr lang="en-US" altLang="el-GR" sz="1600" dirty="0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52" name="Έλλειψη 51"/>
          <p:cNvSpPr/>
          <p:nvPr/>
        </p:nvSpPr>
        <p:spPr>
          <a:xfrm>
            <a:off x="2123728" y="4437112"/>
            <a:ext cx="257122" cy="328960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002060"/>
              </a:solidFill>
            </a:endParaRPr>
          </a:p>
        </p:txBody>
      </p:sp>
      <p:sp>
        <p:nvSpPr>
          <p:cNvPr id="53" name="Έλλειψη 52"/>
          <p:cNvSpPr/>
          <p:nvPr/>
        </p:nvSpPr>
        <p:spPr>
          <a:xfrm>
            <a:off x="2123728" y="5445224"/>
            <a:ext cx="257122" cy="328960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002060"/>
              </a:solidFill>
            </a:endParaRPr>
          </a:p>
        </p:txBody>
      </p:sp>
      <p:sp>
        <p:nvSpPr>
          <p:cNvPr id="54" name="Έλλειψη 53"/>
          <p:cNvSpPr/>
          <p:nvPr/>
        </p:nvSpPr>
        <p:spPr>
          <a:xfrm>
            <a:off x="2454161" y="6103168"/>
            <a:ext cx="216024" cy="133628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002060"/>
              </a:solidFill>
            </a:endParaRPr>
          </a:p>
        </p:txBody>
      </p:sp>
      <p:sp>
        <p:nvSpPr>
          <p:cNvPr id="55" name="Έλλειψη 54"/>
          <p:cNvSpPr/>
          <p:nvPr/>
        </p:nvSpPr>
        <p:spPr>
          <a:xfrm>
            <a:off x="2159732" y="6277282"/>
            <a:ext cx="180020" cy="176054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002060"/>
              </a:solidFill>
            </a:endParaRPr>
          </a:p>
        </p:txBody>
      </p:sp>
      <p:sp>
        <p:nvSpPr>
          <p:cNvPr id="56" name="Έλλειψη 55"/>
          <p:cNvSpPr/>
          <p:nvPr/>
        </p:nvSpPr>
        <p:spPr>
          <a:xfrm>
            <a:off x="2123728" y="6724803"/>
            <a:ext cx="288032" cy="160581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002060"/>
              </a:solidFill>
            </a:endParaRPr>
          </a:p>
        </p:txBody>
      </p:sp>
      <p:sp>
        <p:nvSpPr>
          <p:cNvPr id="57" name="TextBox 2"/>
          <p:cNvSpPr txBox="1">
            <a:spLocks noChangeArrowheads="1"/>
          </p:cNvSpPr>
          <p:nvPr/>
        </p:nvSpPr>
        <p:spPr bwMode="auto">
          <a:xfrm>
            <a:off x="2707791" y="4437112"/>
            <a:ext cx="50405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1400" dirty="0" smtClean="0">
                <a:solidFill>
                  <a:srgbClr val="002060"/>
                </a:solidFill>
                <a:latin typeface="Book Antiqua" pitchFamily="18" charset="0"/>
              </a:rPr>
              <a:t>ΘΚ</a:t>
            </a:r>
            <a:endParaRPr lang="en-US" altLang="el-GR" sz="1400" dirty="0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58" name="TextBox 2"/>
          <p:cNvSpPr txBox="1">
            <a:spLocks noChangeArrowheads="1"/>
          </p:cNvSpPr>
          <p:nvPr/>
        </p:nvSpPr>
        <p:spPr bwMode="auto">
          <a:xfrm>
            <a:off x="2699792" y="5445224"/>
            <a:ext cx="50405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1400" dirty="0" smtClean="0">
                <a:solidFill>
                  <a:srgbClr val="002060"/>
                </a:solidFill>
                <a:latin typeface="Book Antiqua" pitchFamily="18" charset="0"/>
              </a:rPr>
              <a:t>ΑΤ</a:t>
            </a:r>
            <a:endParaRPr lang="en-US" altLang="el-GR" sz="1400" dirty="0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59" name="TextBox 2"/>
          <p:cNvSpPr txBox="1">
            <a:spLocks noChangeArrowheads="1"/>
          </p:cNvSpPr>
          <p:nvPr/>
        </p:nvSpPr>
        <p:spPr bwMode="auto">
          <a:xfrm>
            <a:off x="2707791" y="6197178"/>
            <a:ext cx="50405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1200" dirty="0" smtClean="0">
                <a:solidFill>
                  <a:srgbClr val="002060"/>
                </a:solidFill>
                <a:latin typeface="Book Antiqua" pitchFamily="18" charset="0"/>
              </a:rPr>
              <a:t>ΘΚ</a:t>
            </a:r>
            <a:endParaRPr lang="en-US" altLang="el-GR" sz="1200" dirty="0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60" name="TextBox 2"/>
          <p:cNvSpPr txBox="1">
            <a:spLocks noChangeArrowheads="1"/>
          </p:cNvSpPr>
          <p:nvPr/>
        </p:nvSpPr>
        <p:spPr bwMode="auto">
          <a:xfrm>
            <a:off x="2654353" y="6669360"/>
            <a:ext cx="549495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1100" dirty="0" smtClean="0">
                <a:solidFill>
                  <a:srgbClr val="002060"/>
                </a:solidFill>
                <a:latin typeface="Book Antiqua" pitchFamily="18" charset="0"/>
              </a:rPr>
              <a:t>ΑΤ</a:t>
            </a:r>
            <a:endParaRPr lang="en-US" altLang="el-GR" sz="1100" dirty="0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61" name="TextBox 2"/>
          <p:cNvSpPr txBox="1">
            <a:spLocks noChangeArrowheads="1"/>
          </p:cNvSpPr>
          <p:nvPr/>
        </p:nvSpPr>
        <p:spPr bwMode="auto">
          <a:xfrm>
            <a:off x="2699792" y="6047710"/>
            <a:ext cx="50405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1100" dirty="0" smtClean="0">
                <a:solidFill>
                  <a:srgbClr val="002060"/>
                </a:solidFill>
                <a:latin typeface="Book Antiqua" pitchFamily="18" charset="0"/>
              </a:rPr>
              <a:t>ΚΜ</a:t>
            </a:r>
            <a:endParaRPr lang="en-US" altLang="el-GR" sz="1100" dirty="0">
              <a:solidFill>
                <a:srgbClr val="002060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018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Ντορα\Pictures\2017-02-25 2\2 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3682"/>
            <a:ext cx="4248472" cy="6337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Ντορα\Pictures\2017-02-25 3\3 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3682"/>
            <a:ext cx="5072320" cy="6776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19872" y="5301208"/>
            <a:ext cx="4968552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rgbClr val="002060"/>
                </a:solidFill>
              </a:rPr>
              <a:t>Κάρτα νοσηλείας στην οποία καταγράφονται η δίαιτα, το ΣΒ &amp; τα ούρα 24ωρου καθημερινά.</a:t>
            </a:r>
          </a:p>
          <a:p>
            <a:r>
              <a:rPr lang="el-GR" dirty="0" smtClean="0">
                <a:solidFill>
                  <a:srgbClr val="002060"/>
                </a:solidFill>
              </a:rPr>
              <a:t>Επίσης τσεκάρεται αν υπάρχει 3ωρη θερμομέτρηση που καταγράφεται σε άλλο έντυπο </a:t>
            </a:r>
            <a:endParaRPr lang="el-GR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92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Ντορα\Pictures\2017-02-25 3\3 00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923"/>
          <a:stretch/>
        </p:blipFill>
        <p:spPr bwMode="auto">
          <a:xfrm>
            <a:off x="611560" y="36910"/>
            <a:ext cx="8136904" cy="6592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Ευθεία γραμμή σύνδεσης 13"/>
          <p:cNvCxnSpPr/>
          <p:nvPr/>
        </p:nvCxnSpPr>
        <p:spPr>
          <a:xfrm flipV="1">
            <a:off x="475928" y="3465004"/>
            <a:ext cx="8424936" cy="36004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Ευθεία γραμμή σύνδεσης 14"/>
          <p:cNvCxnSpPr/>
          <p:nvPr/>
        </p:nvCxnSpPr>
        <p:spPr>
          <a:xfrm flipV="1">
            <a:off x="475928" y="4833156"/>
            <a:ext cx="8424936" cy="36004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Ευθεία γραμμή σύνδεσης 15"/>
          <p:cNvCxnSpPr/>
          <p:nvPr/>
        </p:nvCxnSpPr>
        <p:spPr>
          <a:xfrm flipV="1">
            <a:off x="475928" y="6273316"/>
            <a:ext cx="8424936" cy="36004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"/>
          <p:cNvSpPr txBox="1">
            <a:spLocks noChangeArrowheads="1"/>
          </p:cNvSpPr>
          <p:nvPr/>
        </p:nvSpPr>
        <p:spPr bwMode="auto">
          <a:xfrm>
            <a:off x="1546994" y="2123008"/>
            <a:ext cx="25209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1800" dirty="0" err="1">
                <a:solidFill>
                  <a:srgbClr val="002060"/>
                </a:solidFill>
                <a:latin typeface="Book Antiqua" pitchFamily="18" charset="0"/>
              </a:rPr>
              <a:t>t</a:t>
            </a:r>
            <a:r>
              <a:rPr lang="en-US" altLang="el-GR" sz="1800" dirty="0" err="1" smtClean="0">
                <a:solidFill>
                  <a:srgbClr val="002060"/>
                </a:solidFill>
                <a:latin typeface="Book Antiqua" pitchFamily="18" charset="0"/>
              </a:rPr>
              <a:t>b</a:t>
            </a:r>
            <a:r>
              <a:rPr lang="en-US" altLang="el-GR" sz="1800" dirty="0" smtClean="0">
                <a:solidFill>
                  <a:srgbClr val="002060"/>
                </a:solidFill>
                <a:latin typeface="Book Antiqua" pitchFamily="18" charset="0"/>
              </a:rPr>
              <a:t> Lopressor 125mg</a:t>
            </a:r>
            <a:endParaRPr lang="en-US" altLang="el-GR" sz="1800" dirty="0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19" name="TextBox 2"/>
          <p:cNvSpPr txBox="1">
            <a:spLocks noChangeArrowheads="1"/>
          </p:cNvSpPr>
          <p:nvPr/>
        </p:nvSpPr>
        <p:spPr bwMode="auto">
          <a:xfrm>
            <a:off x="1692275" y="2628652"/>
            <a:ext cx="191472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1050" dirty="0" smtClean="0">
                <a:solidFill>
                  <a:srgbClr val="002060"/>
                </a:solidFill>
                <a:latin typeface="Book Antiqua" pitchFamily="18" charset="0"/>
              </a:rPr>
              <a:t>Οδός χορήγησης:</a:t>
            </a:r>
            <a:r>
              <a:rPr lang="el-GR" altLang="el-GR" sz="2000" dirty="0" smtClean="0">
                <a:solidFill>
                  <a:srgbClr val="002060"/>
                </a:solidFill>
                <a:latin typeface="Book Antiqua" pitchFamily="18" charset="0"/>
              </a:rPr>
              <a:t> </a:t>
            </a:r>
            <a:r>
              <a:rPr lang="en-US" altLang="el-GR" sz="1800" dirty="0" smtClean="0">
                <a:solidFill>
                  <a:srgbClr val="002060"/>
                </a:solidFill>
                <a:latin typeface="Book Antiqua" pitchFamily="18" charset="0"/>
              </a:rPr>
              <a:t>P.O.</a:t>
            </a:r>
            <a:endParaRPr lang="en-US" altLang="el-GR" sz="1800" dirty="0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20" name="TextBox 3"/>
          <p:cNvSpPr txBox="1">
            <a:spLocks noChangeArrowheads="1"/>
          </p:cNvSpPr>
          <p:nvPr/>
        </p:nvSpPr>
        <p:spPr bwMode="auto">
          <a:xfrm>
            <a:off x="1691655" y="3060700"/>
            <a:ext cx="18002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1400" dirty="0" smtClean="0">
                <a:solidFill>
                  <a:srgbClr val="002060"/>
                </a:solidFill>
                <a:latin typeface="Book Antiqua" pitchFamily="18" charset="0"/>
              </a:rPr>
              <a:t>Δόση:</a:t>
            </a:r>
            <a:r>
              <a:rPr lang="el-GR" altLang="el-GR" sz="1800" dirty="0" smtClean="0">
                <a:solidFill>
                  <a:srgbClr val="002060"/>
                </a:solidFill>
                <a:latin typeface="Book Antiqua" pitchFamily="18" charset="0"/>
              </a:rPr>
              <a:t> </a:t>
            </a:r>
            <a:r>
              <a:rPr lang="en-US" altLang="el-GR" sz="1800" dirty="0" smtClean="0">
                <a:solidFill>
                  <a:srgbClr val="002060"/>
                </a:solidFill>
                <a:latin typeface="Book Antiqua" pitchFamily="18" charset="0"/>
              </a:rPr>
              <a:t>½ </a:t>
            </a:r>
            <a:r>
              <a:rPr lang="el-GR" altLang="el-GR" sz="1800" dirty="0" smtClean="0">
                <a:solidFill>
                  <a:srgbClr val="002060"/>
                </a:solidFill>
                <a:latin typeface="Book Antiqua" pitchFamily="18" charset="0"/>
              </a:rPr>
              <a:t>Χ</a:t>
            </a:r>
            <a:r>
              <a:rPr lang="en-US" altLang="el-GR" sz="1800" dirty="0" smtClean="0">
                <a:solidFill>
                  <a:srgbClr val="002060"/>
                </a:solidFill>
                <a:latin typeface="Book Antiqua" pitchFamily="18" charset="0"/>
              </a:rPr>
              <a:t> 2</a:t>
            </a:r>
            <a:r>
              <a:rPr lang="el-GR" altLang="el-GR" sz="1800" dirty="0" smtClean="0">
                <a:solidFill>
                  <a:srgbClr val="002060"/>
                </a:solidFill>
                <a:latin typeface="Book Antiqua" pitchFamily="18" charset="0"/>
              </a:rPr>
              <a:t>  </a:t>
            </a:r>
            <a:endParaRPr lang="en-US" altLang="el-GR" sz="1800" dirty="0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21" name="TextBox 4"/>
          <p:cNvSpPr txBox="1">
            <a:spLocks noChangeArrowheads="1"/>
          </p:cNvSpPr>
          <p:nvPr/>
        </p:nvSpPr>
        <p:spPr bwMode="auto">
          <a:xfrm>
            <a:off x="756072" y="2618557"/>
            <a:ext cx="863600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1400" dirty="0" smtClean="0">
                <a:solidFill>
                  <a:srgbClr val="002060"/>
                </a:solidFill>
                <a:latin typeface="Book Antiqua" pitchFamily="18" charset="0"/>
              </a:rPr>
              <a:t>12</a:t>
            </a:r>
            <a:r>
              <a:rPr lang="en-US" altLang="el-GR" sz="1400" dirty="0" smtClean="0">
                <a:solidFill>
                  <a:srgbClr val="002060"/>
                </a:solidFill>
                <a:latin typeface="Book Antiqua" pitchFamily="18" charset="0"/>
              </a:rPr>
              <a:t>.1</a:t>
            </a:r>
            <a:r>
              <a:rPr lang="el-GR" altLang="el-GR" sz="1400" dirty="0" smtClean="0">
                <a:solidFill>
                  <a:srgbClr val="002060"/>
                </a:solidFill>
                <a:latin typeface="Book Antiqua" pitchFamily="18" charset="0"/>
              </a:rPr>
              <a:t>0</a:t>
            </a:r>
            <a:r>
              <a:rPr lang="en-US" altLang="el-GR" sz="1400" dirty="0" smtClean="0">
                <a:solidFill>
                  <a:srgbClr val="002060"/>
                </a:solidFill>
                <a:latin typeface="Book Antiqua" pitchFamily="18" charset="0"/>
              </a:rPr>
              <a:t>.1</a:t>
            </a:r>
            <a:r>
              <a:rPr lang="el-GR" altLang="el-GR" sz="1400" dirty="0" smtClean="0">
                <a:solidFill>
                  <a:srgbClr val="002060"/>
                </a:solidFill>
                <a:latin typeface="Book Antiqua" pitchFamily="18" charset="0"/>
              </a:rPr>
              <a:t>6</a:t>
            </a:r>
            <a:endParaRPr lang="en-US" altLang="el-GR" sz="1400" dirty="0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23" name="TextBox 6"/>
          <p:cNvSpPr txBox="1">
            <a:spLocks noChangeArrowheads="1"/>
          </p:cNvSpPr>
          <p:nvPr/>
        </p:nvSpPr>
        <p:spPr bwMode="auto">
          <a:xfrm>
            <a:off x="4716016" y="2420888"/>
            <a:ext cx="19446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1800" b="1" dirty="0" smtClean="0">
                <a:solidFill>
                  <a:srgbClr val="FF0000"/>
                </a:solidFill>
                <a:latin typeface="Book Antiqua" pitchFamily="18" charset="0"/>
              </a:rPr>
              <a:t>STOP</a:t>
            </a:r>
            <a:endParaRPr lang="en-US" altLang="el-GR" sz="1800" b="1" dirty="0">
              <a:solidFill>
                <a:srgbClr val="FF0000"/>
              </a:solidFill>
              <a:latin typeface="Book Antiqua" pitchFamily="18" charset="0"/>
            </a:endParaRPr>
          </a:p>
        </p:txBody>
      </p:sp>
      <p:sp>
        <p:nvSpPr>
          <p:cNvPr id="24" name="TextBox 7"/>
          <p:cNvSpPr txBox="1">
            <a:spLocks noChangeArrowheads="1"/>
          </p:cNvSpPr>
          <p:nvPr/>
        </p:nvSpPr>
        <p:spPr bwMode="auto">
          <a:xfrm>
            <a:off x="1547664" y="3501008"/>
            <a:ext cx="309917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1600" dirty="0" smtClean="0">
                <a:solidFill>
                  <a:srgbClr val="002060"/>
                </a:solidFill>
                <a:latin typeface="Book Antiqua" pitchFamily="18" charset="0"/>
              </a:rPr>
              <a:t>amp</a:t>
            </a:r>
            <a:r>
              <a:rPr lang="el-GR" altLang="el-GR" sz="1600" dirty="0" smtClean="0">
                <a:solidFill>
                  <a:srgbClr val="002060"/>
                </a:solidFill>
                <a:latin typeface="Book Antiqua" pitchFamily="18" charset="0"/>
              </a:rPr>
              <a:t> </a:t>
            </a:r>
            <a:r>
              <a:rPr lang="en-US" altLang="el-GR" sz="1600" dirty="0" smtClean="0">
                <a:solidFill>
                  <a:srgbClr val="002060"/>
                </a:solidFill>
                <a:latin typeface="Book Antiqua" pitchFamily="18" charset="0"/>
              </a:rPr>
              <a:t>Lasix 20mg/2ml</a:t>
            </a:r>
            <a:endParaRPr lang="en-US" altLang="el-GR" sz="1600" dirty="0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25" name="TextBox 9"/>
          <p:cNvSpPr txBox="1">
            <a:spLocks noChangeArrowheads="1"/>
          </p:cNvSpPr>
          <p:nvPr/>
        </p:nvSpPr>
        <p:spPr bwMode="auto">
          <a:xfrm>
            <a:off x="1614349" y="3985121"/>
            <a:ext cx="18716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1100" dirty="0">
                <a:solidFill>
                  <a:srgbClr val="002060"/>
                </a:solidFill>
                <a:latin typeface="Book Antiqua" pitchFamily="18" charset="0"/>
              </a:rPr>
              <a:t>Οδός χορήγησης:</a:t>
            </a:r>
            <a:r>
              <a:rPr lang="el-GR" altLang="el-GR" sz="2400" dirty="0">
                <a:solidFill>
                  <a:srgbClr val="002060"/>
                </a:solidFill>
                <a:latin typeface="Book Antiqua" pitchFamily="18" charset="0"/>
              </a:rPr>
              <a:t> </a:t>
            </a:r>
            <a:r>
              <a:rPr lang="en-US" altLang="el-GR" sz="1800" dirty="0" smtClean="0">
                <a:solidFill>
                  <a:srgbClr val="002060"/>
                </a:solidFill>
                <a:latin typeface="Book Antiqua" pitchFamily="18" charset="0"/>
              </a:rPr>
              <a:t>iv</a:t>
            </a:r>
            <a:endParaRPr lang="en-US" altLang="el-GR" sz="1800" dirty="0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26" name="TextBox 10"/>
          <p:cNvSpPr txBox="1">
            <a:spLocks noChangeArrowheads="1"/>
          </p:cNvSpPr>
          <p:nvPr/>
        </p:nvSpPr>
        <p:spPr bwMode="auto">
          <a:xfrm>
            <a:off x="1610941" y="4437112"/>
            <a:ext cx="23129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1400" dirty="0">
                <a:solidFill>
                  <a:srgbClr val="002060"/>
                </a:solidFill>
                <a:latin typeface="Book Antiqua" pitchFamily="18" charset="0"/>
              </a:rPr>
              <a:t>Δόση: </a:t>
            </a:r>
            <a:r>
              <a:rPr lang="en-US" altLang="el-GR" sz="1800" dirty="0" smtClean="0">
                <a:solidFill>
                  <a:srgbClr val="002060"/>
                </a:solidFill>
                <a:latin typeface="Book Antiqua" pitchFamily="18" charset="0"/>
              </a:rPr>
              <a:t>1 X 1 </a:t>
            </a:r>
            <a:endParaRPr lang="en-US" altLang="el-GR" sz="1800" dirty="0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27" name="TextBox 12"/>
          <p:cNvSpPr txBox="1">
            <a:spLocks noChangeArrowheads="1"/>
          </p:cNvSpPr>
          <p:nvPr/>
        </p:nvSpPr>
        <p:spPr bwMode="auto">
          <a:xfrm>
            <a:off x="684064" y="4005064"/>
            <a:ext cx="863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1400" dirty="0" smtClean="0">
                <a:solidFill>
                  <a:srgbClr val="002060"/>
                </a:solidFill>
                <a:latin typeface="Book Antiqua" pitchFamily="18" charset="0"/>
              </a:rPr>
              <a:t>13.10.16</a:t>
            </a:r>
            <a:endParaRPr lang="en-US" altLang="el-GR" sz="1400" dirty="0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29" name="Έλλειψη 28"/>
          <p:cNvSpPr/>
          <p:nvPr/>
        </p:nvSpPr>
        <p:spPr>
          <a:xfrm>
            <a:off x="3635896" y="3492748"/>
            <a:ext cx="388937" cy="296292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002060"/>
              </a:solidFill>
            </a:endParaRPr>
          </a:p>
        </p:txBody>
      </p:sp>
      <p:sp>
        <p:nvSpPr>
          <p:cNvPr id="30" name="TextBox 14"/>
          <p:cNvSpPr txBox="1">
            <a:spLocks noChangeArrowheads="1"/>
          </p:cNvSpPr>
          <p:nvPr/>
        </p:nvSpPr>
        <p:spPr bwMode="auto">
          <a:xfrm>
            <a:off x="4355976" y="5785519"/>
            <a:ext cx="5969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1400" dirty="0" smtClean="0">
                <a:solidFill>
                  <a:srgbClr val="002060"/>
                </a:solidFill>
                <a:latin typeface="Book Antiqua" pitchFamily="18" charset="0"/>
              </a:rPr>
              <a:t>ΕΜ</a:t>
            </a:r>
            <a:endParaRPr lang="en-US" altLang="el-GR" sz="1400" dirty="0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31" name="TextBox 9"/>
          <p:cNvSpPr txBox="1">
            <a:spLocks noChangeArrowheads="1"/>
          </p:cNvSpPr>
          <p:nvPr/>
        </p:nvSpPr>
        <p:spPr bwMode="auto">
          <a:xfrm>
            <a:off x="3707904" y="951722"/>
            <a:ext cx="2664296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1800" dirty="0" smtClean="0">
                <a:solidFill>
                  <a:srgbClr val="002060"/>
                </a:solidFill>
                <a:latin typeface="Book Antiqua" pitchFamily="18" charset="0"/>
              </a:rPr>
              <a:t>ΚΥΡΙΑΚΟΥ ΓΕΩΡΓΙΟΣ </a:t>
            </a:r>
            <a:endParaRPr lang="en-US" altLang="el-GR" sz="1800" dirty="0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32" name="TextBox 9"/>
          <p:cNvSpPr txBox="1">
            <a:spLocks noChangeArrowheads="1"/>
          </p:cNvSpPr>
          <p:nvPr/>
        </p:nvSpPr>
        <p:spPr bwMode="auto">
          <a:xfrm rot="181797">
            <a:off x="8296101" y="599948"/>
            <a:ext cx="442911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1800" dirty="0" smtClean="0">
                <a:solidFill>
                  <a:srgbClr val="002060"/>
                </a:solidFill>
                <a:latin typeface="Book Antiqua" pitchFamily="18" charset="0"/>
              </a:rPr>
              <a:t>61 </a:t>
            </a:r>
            <a:endParaRPr lang="en-US" altLang="el-GR" sz="1800" dirty="0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33" name="TextBox 9"/>
          <p:cNvSpPr txBox="1">
            <a:spLocks noChangeArrowheads="1"/>
          </p:cNvSpPr>
          <p:nvPr/>
        </p:nvSpPr>
        <p:spPr bwMode="auto">
          <a:xfrm>
            <a:off x="8544590" y="980728"/>
            <a:ext cx="635922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1800" dirty="0" smtClean="0">
                <a:solidFill>
                  <a:srgbClr val="002060"/>
                </a:solidFill>
                <a:latin typeface="Book Antiqua" pitchFamily="18" charset="0"/>
              </a:rPr>
              <a:t>101</a:t>
            </a:r>
            <a:endParaRPr lang="en-US" altLang="el-GR" sz="1800" dirty="0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35" name="TextBox 9"/>
          <p:cNvSpPr txBox="1">
            <a:spLocks noChangeArrowheads="1"/>
          </p:cNvSpPr>
          <p:nvPr/>
        </p:nvSpPr>
        <p:spPr bwMode="auto">
          <a:xfrm>
            <a:off x="3779912" y="1403484"/>
            <a:ext cx="3239904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1800" dirty="0" smtClean="0">
                <a:solidFill>
                  <a:srgbClr val="FF0000"/>
                </a:solidFill>
                <a:latin typeface="Book Antiqua" pitchFamily="18" charset="0"/>
              </a:rPr>
              <a:t>ΑΛΛΕΡΓΙΑ ΣΕ ΚΙΝΟΛΟΝΕΣ  </a:t>
            </a:r>
            <a:endParaRPr lang="en-US" altLang="el-GR" sz="1800" dirty="0">
              <a:solidFill>
                <a:srgbClr val="FF0000"/>
              </a:solidFill>
              <a:latin typeface="Book Antiqua" pitchFamily="18" charset="0"/>
            </a:endParaRPr>
          </a:p>
        </p:txBody>
      </p:sp>
      <p:sp>
        <p:nvSpPr>
          <p:cNvPr id="37" name="Έλλειψη 36"/>
          <p:cNvSpPr/>
          <p:nvPr/>
        </p:nvSpPr>
        <p:spPr>
          <a:xfrm>
            <a:off x="3635897" y="4901034"/>
            <a:ext cx="288032" cy="184150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002060"/>
              </a:solidFill>
            </a:endParaRPr>
          </a:p>
        </p:txBody>
      </p:sp>
      <p:sp>
        <p:nvSpPr>
          <p:cNvPr id="38" name="Έλλειψη 37"/>
          <p:cNvSpPr/>
          <p:nvPr/>
        </p:nvSpPr>
        <p:spPr>
          <a:xfrm>
            <a:off x="3707904" y="5765130"/>
            <a:ext cx="216024" cy="328166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002060"/>
              </a:solidFill>
            </a:endParaRPr>
          </a:p>
        </p:txBody>
      </p:sp>
      <p:sp>
        <p:nvSpPr>
          <p:cNvPr id="39" name="TextBox 14"/>
          <p:cNvSpPr txBox="1">
            <a:spLocks noChangeArrowheads="1"/>
          </p:cNvSpPr>
          <p:nvPr/>
        </p:nvSpPr>
        <p:spPr bwMode="auto">
          <a:xfrm>
            <a:off x="4335140" y="3429000"/>
            <a:ext cx="5969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1400" dirty="0" smtClean="0">
                <a:solidFill>
                  <a:srgbClr val="002060"/>
                </a:solidFill>
                <a:latin typeface="Book Antiqua" pitchFamily="18" charset="0"/>
              </a:rPr>
              <a:t>ΘΚ</a:t>
            </a:r>
            <a:endParaRPr lang="en-US" altLang="el-GR" sz="1400" dirty="0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40" name="TextBox 14"/>
          <p:cNvSpPr txBox="1">
            <a:spLocks noChangeArrowheads="1"/>
          </p:cNvSpPr>
          <p:nvPr/>
        </p:nvSpPr>
        <p:spPr bwMode="auto">
          <a:xfrm>
            <a:off x="4119116" y="2977207"/>
            <a:ext cx="5969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1400" dirty="0" smtClean="0">
                <a:solidFill>
                  <a:srgbClr val="002060"/>
                </a:solidFill>
                <a:latin typeface="Book Antiqua" pitchFamily="18" charset="0"/>
              </a:rPr>
              <a:t>ΑΤ</a:t>
            </a:r>
            <a:endParaRPr lang="en-US" altLang="el-GR" sz="1400" dirty="0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41" name="Έλλειψη 40"/>
          <p:cNvSpPr/>
          <p:nvPr/>
        </p:nvSpPr>
        <p:spPr>
          <a:xfrm>
            <a:off x="3635896" y="2060268"/>
            <a:ext cx="388937" cy="296872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002060"/>
              </a:solidFill>
            </a:endParaRPr>
          </a:p>
        </p:txBody>
      </p:sp>
      <p:sp>
        <p:nvSpPr>
          <p:cNvPr id="42" name="Έλλειψη 41"/>
          <p:cNvSpPr/>
          <p:nvPr/>
        </p:nvSpPr>
        <p:spPr>
          <a:xfrm>
            <a:off x="3606999" y="2996952"/>
            <a:ext cx="388937" cy="296292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18397" y="1876182"/>
            <a:ext cx="45360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800" dirty="0" smtClean="0">
                <a:solidFill>
                  <a:srgbClr val="002060"/>
                </a:solidFill>
              </a:rPr>
              <a:t>12.10</a:t>
            </a:r>
            <a:endParaRPr lang="el-GR" sz="800" dirty="0">
              <a:solidFill>
                <a:srgbClr val="00206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406429" y="1844824"/>
            <a:ext cx="45360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800" dirty="0" smtClean="0">
                <a:solidFill>
                  <a:srgbClr val="002060"/>
                </a:solidFill>
              </a:rPr>
              <a:t>13.10</a:t>
            </a:r>
            <a:endParaRPr lang="el-GR" sz="800" dirty="0">
              <a:solidFill>
                <a:srgbClr val="002060"/>
              </a:solidFill>
            </a:endParaRPr>
          </a:p>
        </p:txBody>
      </p:sp>
      <p:sp>
        <p:nvSpPr>
          <p:cNvPr id="46" name="TextBox 14"/>
          <p:cNvSpPr txBox="1">
            <a:spLocks noChangeArrowheads="1"/>
          </p:cNvSpPr>
          <p:nvPr/>
        </p:nvSpPr>
        <p:spPr bwMode="auto">
          <a:xfrm>
            <a:off x="4119116" y="2113111"/>
            <a:ext cx="5969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1400" dirty="0" smtClean="0">
                <a:solidFill>
                  <a:srgbClr val="002060"/>
                </a:solidFill>
                <a:latin typeface="Book Antiqua" pitchFamily="18" charset="0"/>
              </a:rPr>
              <a:t>ΘΚ</a:t>
            </a:r>
            <a:endParaRPr lang="en-US" altLang="el-GR" sz="1400" dirty="0">
              <a:solidFill>
                <a:srgbClr val="002060"/>
              </a:solidFill>
              <a:latin typeface="Book Antiqua" pitchFamily="18" charset="0"/>
            </a:endParaRPr>
          </a:p>
        </p:txBody>
      </p:sp>
      <p:cxnSp>
        <p:nvCxnSpPr>
          <p:cNvPr id="44" name="Ευθύγραμμο βέλος σύνδεσης 43"/>
          <p:cNvCxnSpPr/>
          <p:nvPr/>
        </p:nvCxnSpPr>
        <p:spPr>
          <a:xfrm>
            <a:off x="4572000" y="2357140"/>
            <a:ext cx="0" cy="639812"/>
          </a:xfrm>
          <a:prstGeom prst="straightConnector1">
            <a:avLst/>
          </a:prstGeom>
          <a:ln w="3810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"/>
          <p:cNvSpPr txBox="1">
            <a:spLocks noChangeArrowheads="1"/>
          </p:cNvSpPr>
          <p:nvPr/>
        </p:nvSpPr>
        <p:spPr bwMode="auto">
          <a:xfrm>
            <a:off x="972096" y="1412776"/>
            <a:ext cx="863600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1400" dirty="0" smtClean="0">
                <a:solidFill>
                  <a:srgbClr val="002060"/>
                </a:solidFill>
                <a:latin typeface="Book Antiqua" pitchFamily="18" charset="0"/>
              </a:rPr>
              <a:t>12</a:t>
            </a:r>
            <a:r>
              <a:rPr lang="en-US" altLang="el-GR" sz="1400" dirty="0" smtClean="0">
                <a:solidFill>
                  <a:srgbClr val="002060"/>
                </a:solidFill>
                <a:latin typeface="Book Antiqua" pitchFamily="18" charset="0"/>
              </a:rPr>
              <a:t>.1</a:t>
            </a:r>
            <a:r>
              <a:rPr lang="el-GR" altLang="el-GR" sz="1400" dirty="0" smtClean="0">
                <a:solidFill>
                  <a:srgbClr val="002060"/>
                </a:solidFill>
                <a:latin typeface="Book Antiqua" pitchFamily="18" charset="0"/>
              </a:rPr>
              <a:t>0</a:t>
            </a:r>
            <a:r>
              <a:rPr lang="en-US" altLang="el-GR" sz="1400" dirty="0" smtClean="0">
                <a:solidFill>
                  <a:srgbClr val="002060"/>
                </a:solidFill>
                <a:latin typeface="Book Antiqua" pitchFamily="18" charset="0"/>
              </a:rPr>
              <a:t>.1</a:t>
            </a:r>
            <a:r>
              <a:rPr lang="el-GR" altLang="el-GR" sz="1400" dirty="0" smtClean="0">
                <a:solidFill>
                  <a:srgbClr val="002060"/>
                </a:solidFill>
                <a:latin typeface="Book Antiqua" pitchFamily="18" charset="0"/>
              </a:rPr>
              <a:t>6</a:t>
            </a:r>
            <a:endParaRPr lang="en-US" altLang="el-GR" sz="1400" dirty="0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50" name="TextBox 1"/>
          <p:cNvSpPr txBox="1">
            <a:spLocks noChangeArrowheads="1"/>
          </p:cNvSpPr>
          <p:nvPr/>
        </p:nvSpPr>
        <p:spPr bwMode="auto">
          <a:xfrm>
            <a:off x="1546994" y="4941168"/>
            <a:ext cx="25209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1600" dirty="0">
                <a:solidFill>
                  <a:srgbClr val="002060"/>
                </a:solidFill>
                <a:latin typeface="Book Antiqua" pitchFamily="18" charset="0"/>
              </a:rPr>
              <a:t>i</a:t>
            </a:r>
            <a:r>
              <a:rPr lang="en-US" altLang="el-GR" sz="1600" dirty="0" smtClean="0">
                <a:solidFill>
                  <a:srgbClr val="002060"/>
                </a:solidFill>
                <a:latin typeface="Book Antiqua" pitchFamily="18" charset="0"/>
              </a:rPr>
              <a:t>ns </a:t>
            </a:r>
            <a:r>
              <a:rPr lang="en-US" altLang="el-GR" sz="1600" dirty="0" err="1" smtClean="0">
                <a:solidFill>
                  <a:srgbClr val="002060"/>
                </a:solidFill>
                <a:latin typeface="Book Antiqua" pitchFamily="18" charset="0"/>
              </a:rPr>
              <a:t>Novorapid</a:t>
            </a:r>
            <a:r>
              <a:rPr lang="en-US" altLang="el-GR" sz="1600" dirty="0" smtClean="0">
                <a:solidFill>
                  <a:srgbClr val="002060"/>
                </a:solidFill>
                <a:latin typeface="Book Antiqua" pitchFamily="18" charset="0"/>
              </a:rPr>
              <a:t> </a:t>
            </a:r>
            <a:r>
              <a:rPr lang="en-US" altLang="el-GR" sz="1600" dirty="0" err="1" smtClean="0">
                <a:solidFill>
                  <a:srgbClr val="002060"/>
                </a:solidFill>
                <a:latin typeface="Book Antiqua" pitchFamily="18" charset="0"/>
              </a:rPr>
              <a:t>flexpen</a:t>
            </a:r>
            <a:endParaRPr lang="en-US" altLang="el-GR" sz="1600" dirty="0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51" name="TextBox 9"/>
          <p:cNvSpPr txBox="1">
            <a:spLocks noChangeArrowheads="1"/>
          </p:cNvSpPr>
          <p:nvPr/>
        </p:nvSpPr>
        <p:spPr bwMode="auto">
          <a:xfrm>
            <a:off x="1547664" y="5373216"/>
            <a:ext cx="187166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1200" dirty="0">
                <a:solidFill>
                  <a:srgbClr val="002060"/>
                </a:solidFill>
                <a:latin typeface="Book Antiqua" pitchFamily="18" charset="0"/>
              </a:rPr>
              <a:t>Οδός χορήγησης:</a:t>
            </a:r>
            <a:r>
              <a:rPr lang="el-GR" altLang="el-GR" sz="2800" dirty="0">
                <a:solidFill>
                  <a:srgbClr val="002060"/>
                </a:solidFill>
                <a:latin typeface="Book Antiqua" pitchFamily="18" charset="0"/>
              </a:rPr>
              <a:t> </a:t>
            </a:r>
            <a:r>
              <a:rPr lang="en-US" altLang="el-GR" sz="1800" dirty="0" err="1" smtClean="0">
                <a:solidFill>
                  <a:srgbClr val="002060"/>
                </a:solidFill>
                <a:latin typeface="Book Antiqua" pitchFamily="18" charset="0"/>
              </a:rPr>
              <a:t>sc</a:t>
            </a:r>
            <a:r>
              <a:rPr lang="en-US" altLang="el-GR" sz="1800" dirty="0" smtClean="0">
                <a:solidFill>
                  <a:srgbClr val="002060"/>
                </a:solidFill>
                <a:latin typeface="Book Antiqua" pitchFamily="18" charset="0"/>
              </a:rPr>
              <a:t> </a:t>
            </a:r>
            <a:endParaRPr lang="en-US" altLang="el-GR" sz="1800" dirty="0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53" name="Έλλειψη 52"/>
          <p:cNvSpPr/>
          <p:nvPr/>
        </p:nvSpPr>
        <p:spPr>
          <a:xfrm>
            <a:off x="3635896" y="5373216"/>
            <a:ext cx="288032" cy="184150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002060"/>
              </a:solidFill>
            </a:endParaRPr>
          </a:p>
        </p:txBody>
      </p:sp>
      <p:sp>
        <p:nvSpPr>
          <p:cNvPr id="54" name="TextBox 14"/>
          <p:cNvSpPr txBox="1">
            <a:spLocks noChangeArrowheads="1"/>
          </p:cNvSpPr>
          <p:nvPr/>
        </p:nvSpPr>
        <p:spPr bwMode="auto">
          <a:xfrm>
            <a:off x="4355976" y="4869160"/>
            <a:ext cx="5969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1400" dirty="0" smtClean="0">
                <a:solidFill>
                  <a:srgbClr val="002060"/>
                </a:solidFill>
                <a:latin typeface="Book Antiqua" pitchFamily="18" charset="0"/>
              </a:rPr>
              <a:t>ΘΚ</a:t>
            </a:r>
            <a:endParaRPr lang="en-US" altLang="el-GR" sz="1400" dirty="0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55" name="TextBox 14"/>
          <p:cNvSpPr txBox="1">
            <a:spLocks noChangeArrowheads="1"/>
          </p:cNvSpPr>
          <p:nvPr/>
        </p:nvSpPr>
        <p:spPr bwMode="auto">
          <a:xfrm>
            <a:off x="4355976" y="5353471"/>
            <a:ext cx="5969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1400" dirty="0" smtClean="0">
                <a:solidFill>
                  <a:srgbClr val="002060"/>
                </a:solidFill>
                <a:latin typeface="Book Antiqua" pitchFamily="18" charset="0"/>
              </a:rPr>
              <a:t>ΘΚ</a:t>
            </a:r>
            <a:endParaRPr lang="en-US" altLang="el-GR" sz="1400" dirty="0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56" name="TextBox 12"/>
          <p:cNvSpPr txBox="1">
            <a:spLocks noChangeArrowheads="1"/>
          </p:cNvSpPr>
          <p:nvPr/>
        </p:nvSpPr>
        <p:spPr bwMode="auto">
          <a:xfrm>
            <a:off x="684064" y="5353273"/>
            <a:ext cx="863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1400" dirty="0" smtClean="0">
                <a:solidFill>
                  <a:srgbClr val="002060"/>
                </a:solidFill>
                <a:latin typeface="Book Antiqua" pitchFamily="18" charset="0"/>
              </a:rPr>
              <a:t>13.10.16</a:t>
            </a:r>
            <a:endParaRPr lang="en-US" altLang="el-GR" sz="1400" dirty="0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47" name="Ορθογώνιο 46"/>
          <p:cNvSpPr/>
          <p:nvPr/>
        </p:nvSpPr>
        <p:spPr>
          <a:xfrm>
            <a:off x="475928" y="6273316"/>
            <a:ext cx="7810721" cy="5846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8" name="TextBox 10"/>
          <p:cNvSpPr txBox="1">
            <a:spLocks noChangeArrowheads="1"/>
          </p:cNvSpPr>
          <p:nvPr/>
        </p:nvSpPr>
        <p:spPr bwMode="auto">
          <a:xfrm>
            <a:off x="1547665" y="5879013"/>
            <a:ext cx="1944216" cy="6463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1400" dirty="0">
                <a:solidFill>
                  <a:srgbClr val="002060"/>
                </a:solidFill>
                <a:latin typeface="Book Antiqua" pitchFamily="18" charset="0"/>
              </a:rPr>
              <a:t>Δόση: </a:t>
            </a:r>
            <a:r>
              <a:rPr lang="el-GR" altLang="el-GR" sz="1800" dirty="0" smtClean="0">
                <a:solidFill>
                  <a:srgbClr val="002060"/>
                </a:solidFill>
                <a:latin typeface="Book Antiqua" pitchFamily="18" charset="0"/>
              </a:rPr>
              <a:t>8 </a:t>
            </a:r>
            <a:r>
              <a:rPr lang="en-US" altLang="el-GR" sz="1800" dirty="0" smtClean="0">
                <a:solidFill>
                  <a:srgbClr val="002060"/>
                </a:solidFill>
                <a:latin typeface="Book Antiqua" pitchFamily="18" charset="0"/>
              </a:rPr>
              <a:t>IU X 3</a:t>
            </a:r>
            <a:r>
              <a:rPr lang="el-GR" altLang="el-GR" sz="1800" dirty="0" smtClean="0">
                <a:solidFill>
                  <a:srgbClr val="002060"/>
                </a:solidFill>
                <a:latin typeface="Book Antiqua" pitchFamily="18" charset="0"/>
              </a:rPr>
              <a:t>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1100" dirty="0" smtClean="0">
                <a:solidFill>
                  <a:srgbClr val="002060"/>
                </a:solidFill>
                <a:latin typeface="Book Antiqua" pitchFamily="18" charset="0"/>
              </a:rPr>
              <a:t>(με γεύματα)</a:t>
            </a:r>
            <a:r>
              <a:rPr lang="en-US" altLang="el-GR" sz="1800" dirty="0" smtClean="0">
                <a:solidFill>
                  <a:srgbClr val="002060"/>
                </a:solidFill>
                <a:latin typeface="Book Antiqua" pitchFamily="18" charset="0"/>
              </a:rPr>
              <a:t> </a:t>
            </a:r>
            <a:endParaRPr lang="en-US" altLang="el-GR" sz="1800" dirty="0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004048" y="3465004"/>
            <a:ext cx="4104456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Το πρόβλημα με αυτή την κάρτα είναι ότι δεν φαίνεται ποιος γιατρός έδωσε την οδηγία </a:t>
            </a:r>
            <a:endParaRPr lang="el-G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553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Ντορα\Pictures\2017-02-25 2\2 00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320"/>
          <a:stretch/>
        </p:blipFill>
        <p:spPr bwMode="auto">
          <a:xfrm>
            <a:off x="323528" y="475730"/>
            <a:ext cx="8208912" cy="6337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1043608" y="1340768"/>
            <a:ext cx="3960440" cy="92333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1800" b="1" dirty="0" smtClean="0">
                <a:solidFill>
                  <a:srgbClr val="FF0000"/>
                </a:solidFill>
                <a:latin typeface="Book Antiqua" pitchFamily="18" charset="0"/>
              </a:rPr>
              <a:t>Το πρόβλημα με αυτή την κάρτα είναι ότι δεν έχει ημερομηνία έκτακτης χορήγησης</a:t>
            </a:r>
            <a:endParaRPr lang="en-US" altLang="el-GR" sz="1800" b="1" dirty="0">
              <a:solidFill>
                <a:srgbClr val="FF0000"/>
              </a:solidFill>
              <a:latin typeface="Book Antiqua" pitchFamily="18" charset="0"/>
            </a:endParaRPr>
          </a:p>
        </p:txBody>
      </p:sp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539552" y="3059113"/>
            <a:ext cx="7921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1800" dirty="0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23</a:t>
            </a:r>
            <a:r>
              <a:rPr lang="el-GR" altLang="el-GR" sz="1800" dirty="0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:</a:t>
            </a:r>
            <a:r>
              <a:rPr lang="en-US" altLang="el-GR" sz="1800" dirty="0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45</a:t>
            </a:r>
            <a:endParaRPr lang="en-US" altLang="el-GR" sz="1800" dirty="0">
              <a:solidFill>
                <a:schemeClr val="accent6">
                  <a:lumMod val="50000"/>
                </a:schemeClr>
              </a:solidFill>
              <a:latin typeface="Book Antiqua" pitchFamily="18" charset="0"/>
            </a:endParaRPr>
          </a:p>
        </p:txBody>
      </p:sp>
      <p:sp>
        <p:nvSpPr>
          <p:cNvPr id="11" name="TextBox 3"/>
          <p:cNvSpPr txBox="1">
            <a:spLocks noChangeArrowheads="1"/>
          </p:cNvSpPr>
          <p:nvPr/>
        </p:nvSpPr>
        <p:spPr bwMode="auto">
          <a:xfrm>
            <a:off x="1763688" y="3068960"/>
            <a:ext cx="22320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1800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t</a:t>
            </a:r>
            <a:r>
              <a:rPr lang="en-US" altLang="el-GR" sz="1800" dirty="0" err="1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b</a:t>
            </a:r>
            <a:r>
              <a:rPr lang="en-US" altLang="el-GR" sz="1800" dirty="0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en-US" altLang="el-GR" sz="1800" dirty="0" err="1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Depon</a:t>
            </a:r>
            <a:r>
              <a:rPr lang="en-US" altLang="el-GR" sz="1800" dirty="0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en-US" altLang="el-GR" sz="1800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100mg</a:t>
            </a:r>
          </a:p>
        </p:txBody>
      </p:sp>
      <p:sp>
        <p:nvSpPr>
          <p:cNvPr id="12" name="TextBox 4"/>
          <p:cNvSpPr txBox="1">
            <a:spLocks noChangeArrowheads="1"/>
          </p:cNvSpPr>
          <p:nvPr/>
        </p:nvSpPr>
        <p:spPr bwMode="auto">
          <a:xfrm>
            <a:off x="4356348" y="3058567"/>
            <a:ext cx="647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1800" dirty="0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1</a:t>
            </a:r>
            <a:r>
              <a:rPr lang="el-GR" altLang="el-GR" sz="1800" dirty="0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en-US" altLang="el-GR" sz="1800" dirty="0" err="1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tb</a:t>
            </a:r>
            <a:endParaRPr lang="en-US" altLang="el-GR" sz="1800" dirty="0">
              <a:solidFill>
                <a:schemeClr val="accent6">
                  <a:lumMod val="50000"/>
                </a:schemeClr>
              </a:solidFill>
              <a:latin typeface="Book Antiqua" pitchFamily="18" charset="0"/>
            </a:endParaRPr>
          </a:p>
        </p:txBody>
      </p:sp>
      <p:sp>
        <p:nvSpPr>
          <p:cNvPr id="13" name="TextBox 5"/>
          <p:cNvSpPr txBox="1">
            <a:spLocks noChangeArrowheads="1"/>
          </p:cNvSpPr>
          <p:nvPr/>
        </p:nvSpPr>
        <p:spPr bwMode="auto">
          <a:xfrm>
            <a:off x="5508501" y="3068092"/>
            <a:ext cx="10080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1800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P.O.</a:t>
            </a:r>
          </a:p>
        </p:txBody>
      </p:sp>
      <p:sp>
        <p:nvSpPr>
          <p:cNvPr id="14" name="TextBox 6"/>
          <p:cNvSpPr txBox="1">
            <a:spLocks noChangeArrowheads="1"/>
          </p:cNvSpPr>
          <p:nvPr/>
        </p:nvSpPr>
        <p:spPr bwMode="auto">
          <a:xfrm>
            <a:off x="6516564" y="3068092"/>
            <a:ext cx="93503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1600" dirty="0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Γιατρός</a:t>
            </a:r>
            <a:endParaRPr lang="en-US" altLang="el-GR" sz="1600" dirty="0">
              <a:solidFill>
                <a:schemeClr val="accent6">
                  <a:lumMod val="50000"/>
                </a:schemeClr>
              </a:solidFill>
              <a:latin typeface="Book Antiqua" pitchFamily="18" charset="0"/>
            </a:endParaRPr>
          </a:p>
        </p:txBody>
      </p:sp>
      <p:sp>
        <p:nvSpPr>
          <p:cNvPr id="15" name="TextBox 7"/>
          <p:cNvSpPr txBox="1">
            <a:spLocks noChangeArrowheads="1"/>
          </p:cNvSpPr>
          <p:nvPr/>
        </p:nvSpPr>
        <p:spPr bwMode="auto">
          <a:xfrm>
            <a:off x="7452320" y="3068092"/>
            <a:ext cx="147565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1600" dirty="0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Νοσηλευτής</a:t>
            </a:r>
            <a:endParaRPr lang="en-US" altLang="el-GR" sz="1600" dirty="0">
              <a:solidFill>
                <a:schemeClr val="accent6">
                  <a:lumMod val="50000"/>
                </a:schemeClr>
              </a:solidFill>
              <a:latin typeface="Book Antiqua" pitchFamily="18" charset="0"/>
            </a:endParaRPr>
          </a:p>
        </p:txBody>
      </p:sp>
      <p:sp>
        <p:nvSpPr>
          <p:cNvPr id="17" name="TextBox 2"/>
          <p:cNvSpPr txBox="1">
            <a:spLocks noChangeArrowheads="1"/>
          </p:cNvSpPr>
          <p:nvPr/>
        </p:nvSpPr>
        <p:spPr bwMode="auto">
          <a:xfrm>
            <a:off x="539552" y="3429000"/>
            <a:ext cx="7921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1800" dirty="0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01:</a:t>
            </a:r>
            <a:r>
              <a:rPr lang="en-US" altLang="el-GR" sz="1800" dirty="0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45</a:t>
            </a:r>
            <a:endParaRPr lang="en-US" altLang="el-GR" sz="1800" dirty="0">
              <a:solidFill>
                <a:schemeClr val="accent6">
                  <a:lumMod val="50000"/>
                </a:schemeClr>
              </a:solidFill>
              <a:latin typeface="Book Antiqua" pitchFamily="18" charset="0"/>
            </a:endParaRPr>
          </a:p>
        </p:txBody>
      </p:sp>
      <p:sp>
        <p:nvSpPr>
          <p:cNvPr id="18" name="TextBox 3"/>
          <p:cNvSpPr txBox="1">
            <a:spLocks noChangeArrowheads="1"/>
          </p:cNvSpPr>
          <p:nvPr/>
        </p:nvSpPr>
        <p:spPr bwMode="auto">
          <a:xfrm>
            <a:off x="1547664" y="3419708"/>
            <a:ext cx="266429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1800" dirty="0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amp </a:t>
            </a:r>
            <a:r>
              <a:rPr lang="en-US" altLang="el-GR" sz="1800" dirty="0" err="1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Stedon</a:t>
            </a:r>
            <a:r>
              <a:rPr lang="en-US" altLang="el-GR" sz="1800" dirty="0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10mg/2ml</a:t>
            </a:r>
            <a:endParaRPr lang="en-US" altLang="el-GR" sz="1800" dirty="0">
              <a:solidFill>
                <a:schemeClr val="accent6">
                  <a:lumMod val="50000"/>
                </a:schemeClr>
              </a:solidFill>
              <a:latin typeface="Book Antiqua" pitchFamily="18" charset="0"/>
            </a:endParaRPr>
          </a:p>
        </p:txBody>
      </p:sp>
      <p:sp>
        <p:nvSpPr>
          <p:cNvPr id="19" name="TextBox 4"/>
          <p:cNvSpPr txBox="1">
            <a:spLocks noChangeArrowheads="1"/>
          </p:cNvSpPr>
          <p:nvPr/>
        </p:nvSpPr>
        <p:spPr bwMode="auto">
          <a:xfrm>
            <a:off x="4355976" y="3419152"/>
            <a:ext cx="647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1800" dirty="0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1/2</a:t>
            </a:r>
            <a:endParaRPr lang="en-US" altLang="el-GR" sz="1800" dirty="0">
              <a:solidFill>
                <a:schemeClr val="accent6">
                  <a:lumMod val="50000"/>
                </a:schemeClr>
              </a:solidFill>
              <a:latin typeface="Book Antiqua" pitchFamily="18" charset="0"/>
            </a:endParaRPr>
          </a:p>
        </p:txBody>
      </p:sp>
      <p:sp>
        <p:nvSpPr>
          <p:cNvPr id="20" name="TextBox 5"/>
          <p:cNvSpPr txBox="1">
            <a:spLocks noChangeArrowheads="1"/>
          </p:cNvSpPr>
          <p:nvPr/>
        </p:nvSpPr>
        <p:spPr bwMode="auto">
          <a:xfrm>
            <a:off x="5292080" y="3356992"/>
            <a:ext cx="10080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1800" dirty="0" err="1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im</a:t>
            </a:r>
            <a:endParaRPr lang="en-US" altLang="el-GR" sz="1800" dirty="0">
              <a:solidFill>
                <a:schemeClr val="accent6">
                  <a:lumMod val="50000"/>
                </a:schemeClr>
              </a:solidFill>
              <a:latin typeface="Book Antiqua" pitchFamily="18" charset="0"/>
            </a:endParaRPr>
          </a:p>
        </p:txBody>
      </p:sp>
      <p:sp>
        <p:nvSpPr>
          <p:cNvPr id="21" name="TextBox 6"/>
          <p:cNvSpPr txBox="1">
            <a:spLocks noChangeArrowheads="1"/>
          </p:cNvSpPr>
          <p:nvPr/>
        </p:nvSpPr>
        <p:spPr bwMode="auto">
          <a:xfrm>
            <a:off x="6589291" y="3378007"/>
            <a:ext cx="93503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1600" dirty="0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Γιατρός</a:t>
            </a:r>
            <a:endParaRPr lang="en-US" altLang="el-GR" sz="1600" dirty="0">
              <a:solidFill>
                <a:schemeClr val="accent6">
                  <a:lumMod val="50000"/>
                </a:schemeClr>
              </a:solidFill>
              <a:latin typeface="Book Antiqua" pitchFamily="18" charset="0"/>
            </a:endParaRPr>
          </a:p>
        </p:txBody>
      </p:sp>
      <p:sp>
        <p:nvSpPr>
          <p:cNvPr id="22" name="TextBox 7"/>
          <p:cNvSpPr txBox="1">
            <a:spLocks noChangeArrowheads="1"/>
          </p:cNvSpPr>
          <p:nvPr/>
        </p:nvSpPr>
        <p:spPr bwMode="auto">
          <a:xfrm>
            <a:off x="7452320" y="3356521"/>
            <a:ext cx="147565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1600" dirty="0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Νοσηλευτής</a:t>
            </a:r>
            <a:endParaRPr lang="en-US" altLang="el-GR" sz="1600" dirty="0">
              <a:solidFill>
                <a:schemeClr val="accent6">
                  <a:lumMod val="50000"/>
                </a:schemeClr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0921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 descr="C:\Documents and Settings\THEODORA  KAFKIA\My Documents\Dropbox\Camera Uploads\2013-10-07 23.31.37.jpg"/>
          <p:cNvPicPr>
            <a:picLocks noChangeAspect="1" noChangeArrowheads="1"/>
          </p:cNvPicPr>
          <p:nvPr/>
        </p:nvPicPr>
        <p:blipFill>
          <a:blip r:embed="rId2">
            <a:lum brigh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004"/>
          <a:stretch>
            <a:fillRect/>
          </a:stretch>
        </p:blipFill>
        <p:spPr bwMode="auto">
          <a:xfrm>
            <a:off x="0" y="44450"/>
            <a:ext cx="9144000" cy="678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" descr="C:\Documents and Settings\THEODORA  KAFKIA\My Documents\Dropbox\Camera Uploads\2013-10-07 23.31.37.jpg"/>
          <p:cNvPicPr>
            <a:picLocks noChangeAspect="1" noChangeArrowheads="1"/>
          </p:cNvPicPr>
          <p:nvPr/>
        </p:nvPicPr>
        <p:blipFill rotWithShape="1">
          <a:blip r:embed="rId2">
            <a:lum brigh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88" b="60902"/>
          <a:stretch/>
        </p:blipFill>
        <p:spPr bwMode="auto">
          <a:xfrm>
            <a:off x="-36512" y="2636912"/>
            <a:ext cx="9144000" cy="2122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496" y="2514382"/>
            <a:ext cx="1440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dirty="0" smtClean="0">
                <a:solidFill>
                  <a:srgbClr val="002060"/>
                </a:solidFill>
              </a:rPr>
              <a:t>Ημερομηνία</a:t>
            </a:r>
            <a:endParaRPr lang="el-GR" sz="1600" b="1" dirty="0">
              <a:solidFill>
                <a:srgbClr val="00206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 rot="21248099">
            <a:off x="1619672" y="912151"/>
            <a:ext cx="2915816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l-GR" sz="1600" dirty="0">
              <a:solidFill>
                <a:srgbClr val="002060"/>
              </a:solidFill>
            </a:endParaRPr>
          </a:p>
          <a:p>
            <a:endParaRPr lang="el-GR" sz="1600" dirty="0">
              <a:solidFill>
                <a:srgbClr val="002060"/>
              </a:solidFill>
            </a:endParaRPr>
          </a:p>
        </p:txBody>
      </p:sp>
      <p:sp>
        <p:nvSpPr>
          <p:cNvPr id="3" name="Ορθογώνιο 2"/>
          <p:cNvSpPr/>
          <p:nvPr/>
        </p:nvSpPr>
        <p:spPr>
          <a:xfrm>
            <a:off x="4716016" y="2276872"/>
            <a:ext cx="288032" cy="36004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5148064" y="2276872"/>
            <a:ext cx="288032" cy="36004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Ορθογώνιο 7"/>
          <p:cNvSpPr/>
          <p:nvPr/>
        </p:nvSpPr>
        <p:spPr>
          <a:xfrm>
            <a:off x="5868144" y="2276872"/>
            <a:ext cx="288032" cy="36004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TextBox 8"/>
          <p:cNvSpPr txBox="1"/>
          <p:nvPr/>
        </p:nvSpPr>
        <p:spPr>
          <a:xfrm>
            <a:off x="99120" y="4869160"/>
            <a:ext cx="13765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dirty="0" smtClean="0">
                <a:solidFill>
                  <a:srgbClr val="002060"/>
                </a:solidFill>
              </a:rPr>
              <a:t>Ημερομηνία</a:t>
            </a:r>
            <a:endParaRPr lang="el-GR" sz="16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67744" y="3142709"/>
            <a:ext cx="59046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>
                <a:solidFill>
                  <a:srgbClr val="FF0000"/>
                </a:solidFill>
              </a:rPr>
              <a:t>Το πρόβλημα με την κάρτα είναι ότι η έκφραση «για τη χρέωση» είναι δυσνόητη</a:t>
            </a:r>
            <a:endParaRPr lang="el-GR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284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Documents and Settings\THEODORA  KAFKIA\My Documents\Dropbox\Camera Uploads\2013-10-07 23.31.37.jpg"/>
          <p:cNvPicPr>
            <a:picLocks noChangeAspect="1" noChangeArrowheads="1"/>
          </p:cNvPicPr>
          <p:nvPr/>
        </p:nvPicPr>
        <p:blipFill>
          <a:blip r:embed="rId2">
            <a:lum brigh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004"/>
          <a:stretch>
            <a:fillRect/>
          </a:stretch>
        </p:blipFill>
        <p:spPr bwMode="auto">
          <a:xfrm>
            <a:off x="0" y="44450"/>
            <a:ext cx="9144000" cy="678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TextBox 1"/>
          <p:cNvSpPr txBox="1">
            <a:spLocks noChangeArrowheads="1"/>
          </p:cNvSpPr>
          <p:nvPr/>
        </p:nvSpPr>
        <p:spPr bwMode="auto">
          <a:xfrm rot="-202336">
            <a:off x="1403350" y="3057525"/>
            <a:ext cx="25209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1800" dirty="0" err="1">
                <a:solidFill>
                  <a:srgbClr val="002060"/>
                </a:solidFill>
                <a:latin typeface="Book Antiqua" pitchFamily="18" charset="0"/>
              </a:rPr>
              <a:t>t</a:t>
            </a:r>
            <a:r>
              <a:rPr lang="en-US" altLang="el-GR" sz="1800" dirty="0" err="1" smtClean="0">
                <a:solidFill>
                  <a:srgbClr val="002060"/>
                </a:solidFill>
                <a:latin typeface="Book Antiqua" pitchFamily="18" charset="0"/>
              </a:rPr>
              <a:t>b</a:t>
            </a:r>
            <a:r>
              <a:rPr lang="en-US" altLang="el-GR" sz="1800" dirty="0" smtClean="0">
                <a:solidFill>
                  <a:srgbClr val="002060"/>
                </a:solidFill>
                <a:latin typeface="Book Antiqua" pitchFamily="18" charset="0"/>
              </a:rPr>
              <a:t> Lopressor 125mg</a:t>
            </a:r>
            <a:endParaRPr lang="en-US" altLang="el-GR" sz="1800" dirty="0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31748" name="TextBox 2"/>
          <p:cNvSpPr txBox="1">
            <a:spLocks noChangeArrowheads="1"/>
          </p:cNvSpPr>
          <p:nvPr/>
        </p:nvSpPr>
        <p:spPr bwMode="auto">
          <a:xfrm>
            <a:off x="1547813" y="3789363"/>
            <a:ext cx="16557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1800" dirty="0" smtClean="0">
                <a:solidFill>
                  <a:srgbClr val="002060"/>
                </a:solidFill>
                <a:latin typeface="Book Antiqua" pitchFamily="18" charset="0"/>
              </a:rPr>
              <a:t>P.O.</a:t>
            </a:r>
            <a:endParaRPr lang="en-US" altLang="el-GR" sz="1800" dirty="0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31749" name="TextBox 3"/>
          <p:cNvSpPr txBox="1">
            <a:spLocks noChangeArrowheads="1"/>
          </p:cNvSpPr>
          <p:nvPr/>
        </p:nvSpPr>
        <p:spPr bwMode="auto">
          <a:xfrm>
            <a:off x="1476375" y="4429125"/>
            <a:ext cx="18002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1800" dirty="0" smtClean="0">
                <a:solidFill>
                  <a:srgbClr val="002060"/>
                </a:solidFill>
                <a:latin typeface="Book Antiqua" pitchFamily="18" charset="0"/>
              </a:rPr>
              <a:t>1 Χ 2 </a:t>
            </a:r>
            <a:endParaRPr lang="en-US" altLang="el-GR" sz="1800" dirty="0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31750" name="TextBox 4"/>
          <p:cNvSpPr txBox="1">
            <a:spLocks noChangeArrowheads="1"/>
          </p:cNvSpPr>
          <p:nvPr/>
        </p:nvSpPr>
        <p:spPr bwMode="auto">
          <a:xfrm>
            <a:off x="179388" y="3141663"/>
            <a:ext cx="863600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1400" dirty="0" smtClean="0">
                <a:solidFill>
                  <a:srgbClr val="002060"/>
                </a:solidFill>
                <a:latin typeface="Book Antiqua" pitchFamily="18" charset="0"/>
              </a:rPr>
              <a:t>12</a:t>
            </a:r>
            <a:r>
              <a:rPr lang="en-US" altLang="el-GR" sz="1400" dirty="0" smtClean="0">
                <a:solidFill>
                  <a:srgbClr val="002060"/>
                </a:solidFill>
                <a:latin typeface="Book Antiqua" pitchFamily="18" charset="0"/>
              </a:rPr>
              <a:t>.1</a:t>
            </a:r>
            <a:r>
              <a:rPr lang="el-GR" altLang="el-GR" sz="1400" dirty="0" smtClean="0">
                <a:solidFill>
                  <a:srgbClr val="002060"/>
                </a:solidFill>
                <a:latin typeface="Book Antiqua" pitchFamily="18" charset="0"/>
              </a:rPr>
              <a:t>0</a:t>
            </a:r>
            <a:r>
              <a:rPr lang="en-US" altLang="el-GR" sz="1400" dirty="0" smtClean="0">
                <a:solidFill>
                  <a:srgbClr val="002060"/>
                </a:solidFill>
                <a:latin typeface="Book Antiqua" pitchFamily="18" charset="0"/>
              </a:rPr>
              <a:t>.1</a:t>
            </a:r>
            <a:r>
              <a:rPr lang="el-GR" altLang="el-GR" sz="1400" dirty="0" smtClean="0">
                <a:solidFill>
                  <a:srgbClr val="002060"/>
                </a:solidFill>
                <a:latin typeface="Book Antiqua" pitchFamily="18" charset="0"/>
              </a:rPr>
              <a:t>6</a:t>
            </a:r>
            <a:endParaRPr lang="en-US" altLang="el-GR" sz="1400" dirty="0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31751" name="TextBox 5"/>
          <p:cNvSpPr txBox="1">
            <a:spLocks noChangeArrowheads="1"/>
          </p:cNvSpPr>
          <p:nvPr/>
        </p:nvSpPr>
        <p:spPr bwMode="auto">
          <a:xfrm>
            <a:off x="250825" y="4293096"/>
            <a:ext cx="108108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1600" dirty="0" smtClean="0">
                <a:solidFill>
                  <a:srgbClr val="002060"/>
                </a:solidFill>
                <a:latin typeface="Book Antiqua" pitchFamily="18" charset="0"/>
              </a:rPr>
              <a:t>Όνομα γιατρού</a:t>
            </a:r>
            <a:endParaRPr lang="en-US" altLang="el-GR" sz="1600" dirty="0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31752" name="TextBox 6"/>
          <p:cNvSpPr txBox="1">
            <a:spLocks noChangeArrowheads="1"/>
          </p:cNvSpPr>
          <p:nvPr/>
        </p:nvSpPr>
        <p:spPr bwMode="auto">
          <a:xfrm>
            <a:off x="6300192" y="2996952"/>
            <a:ext cx="19446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1800" b="1" dirty="0" smtClean="0">
                <a:solidFill>
                  <a:srgbClr val="FF0000"/>
                </a:solidFill>
                <a:latin typeface="Book Antiqua" pitchFamily="18" charset="0"/>
              </a:rPr>
              <a:t>STOP</a:t>
            </a:r>
            <a:endParaRPr lang="en-US" altLang="el-GR" sz="1800" b="1" dirty="0">
              <a:solidFill>
                <a:srgbClr val="FF0000"/>
              </a:solidFill>
              <a:latin typeface="Book Antiqua" pitchFamily="18" charset="0"/>
            </a:endParaRPr>
          </a:p>
        </p:txBody>
      </p:sp>
      <p:sp>
        <p:nvSpPr>
          <p:cNvPr id="31753" name="TextBox 7"/>
          <p:cNvSpPr txBox="1">
            <a:spLocks noChangeArrowheads="1"/>
          </p:cNvSpPr>
          <p:nvPr/>
        </p:nvSpPr>
        <p:spPr bwMode="auto">
          <a:xfrm rot="21330987">
            <a:off x="1248306" y="5005120"/>
            <a:ext cx="309917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1600" dirty="0" smtClean="0">
                <a:solidFill>
                  <a:srgbClr val="002060"/>
                </a:solidFill>
                <a:latin typeface="Book Antiqua" pitchFamily="18" charset="0"/>
              </a:rPr>
              <a:t>amp</a:t>
            </a:r>
            <a:r>
              <a:rPr lang="el-GR" altLang="el-GR" sz="1600" dirty="0" smtClean="0">
                <a:solidFill>
                  <a:srgbClr val="002060"/>
                </a:solidFill>
                <a:latin typeface="Book Antiqua" pitchFamily="18" charset="0"/>
              </a:rPr>
              <a:t> </a:t>
            </a:r>
            <a:r>
              <a:rPr lang="en-US" altLang="el-GR" sz="1600" dirty="0" err="1" smtClean="0">
                <a:solidFill>
                  <a:srgbClr val="002060"/>
                </a:solidFill>
                <a:latin typeface="Book Antiqua" pitchFamily="18" charset="0"/>
              </a:rPr>
              <a:t>Akineton</a:t>
            </a:r>
            <a:r>
              <a:rPr lang="en-US" altLang="el-GR" sz="1600" dirty="0" smtClean="0">
                <a:solidFill>
                  <a:srgbClr val="002060"/>
                </a:solidFill>
                <a:latin typeface="Book Antiqua" pitchFamily="18" charset="0"/>
              </a:rPr>
              <a:t> 5mg/1ml</a:t>
            </a:r>
            <a:endParaRPr lang="en-US" altLang="el-GR" sz="1600" dirty="0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31754" name="TextBox 9"/>
          <p:cNvSpPr txBox="1">
            <a:spLocks noChangeArrowheads="1"/>
          </p:cNvSpPr>
          <p:nvPr/>
        </p:nvSpPr>
        <p:spPr bwMode="auto">
          <a:xfrm>
            <a:off x="1692275" y="5732463"/>
            <a:ext cx="18716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1800" dirty="0" smtClean="0">
                <a:solidFill>
                  <a:srgbClr val="002060"/>
                </a:solidFill>
                <a:latin typeface="Book Antiqua" pitchFamily="18" charset="0"/>
              </a:rPr>
              <a:t>iv</a:t>
            </a:r>
            <a:endParaRPr lang="en-US" altLang="el-GR" sz="1800" dirty="0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31755" name="TextBox 10"/>
          <p:cNvSpPr txBox="1">
            <a:spLocks noChangeArrowheads="1"/>
          </p:cNvSpPr>
          <p:nvPr/>
        </p:nvSpPr>
        <p:spPr bwMode="auto">
          <a:xfrm>
            <a:off x="1466925" y="6445076"/>
            <a:ext cx="23129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1800" dirty="0" smtClean="0">
                <a:solidFill>
                  <a:srgbClr val="002060"/>
                </a:solidFill>
                <a:latin typeface="Book Antiqua" pitchFamily="18" charset="0"/>
              </a:rPr>
              <a:t>1 X 3 </a:t>
            </a:r>
            <a:endParaRPr lang="en-US" altLang="el-GR" sz="1800" dirty="0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31756" name="TextBox 12"/>
          <p:cNvSpPr txBox="1">
            <a:spLocks noChangeArrowheads="1"/>
          </p:cNvSpPr>
          <p:nvPr/>
        </p:nvSpPr>
        <p:spPr bwMode="auto">
          <a:xfrm>
            <a:off x="331788" y="5084763"/>
            <a:ext cx="863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1400" dirty="0" smtClean="0">
                <a:solidFill>
                  <a:srgbClr val="002060"/>
                </a:solidFill>
                <a:latin typeface="Book Antiqua" pitchFamily="18" charset="0"/>
              </a:rPr>
              <a:t>13.10.16</a:t>
            </a:r>
            <a:endParaRPr lang="en-US" altLang="el-GR" sz="1400" dirty="0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31757" name="TextBox 13"/>
          <p:cNvSpPr txBox="1">
            <a:spLocks noChangeArrowheads="1"/>
          </p:cNvSpPr>
          <p:nvPr/>
        </p:nvSpPr>
        <p:spPr bwMode="auto">
          <a:xfrm>
            <a:off x="179389" y="6300788"/>
            <a:ext cx="1016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1400" dirty="0" smtClean="0">
                <a:solidFill>
                  <a:srgbClr val="002060"/>
                </a:solidFill>
                <a:latin typeface="Book Antiqua" pitchFamily="18" charset="0"/>
              </a:rPr>
              <a:t>Όνομα γιατρού</a:t>
            </a:r>
            <a:endParaRPr lang="en-US" altLang="el-GR" sz="1400" dirty="0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16" name="Έλλειψη 15"/>
          <p:cNvSpPr/>
          <p:nvPr/>
        </p:nvSpPr>
        <p:spPr>
          <a:xfrm>
            <a:off x="3967039" y="4653136"/>
            <a:ext cx="388937" cy="368300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002060"/>
              </a:solidFill>
            </a:endParaRPr>
          </a:p>
        </p:txBody>
      </p:sp>
      <p:sp>
        <p:nvSpPr>
          <p:cNvPr id="31759" name="TextBox 14"/>
          <p:cNvSpPr txBox="1">
            <a:spLocks noChangeArrowheads="1"/>
          </p:cNvSpPr>
          <p:nvPr/>
        </p:nvSpPr>
        <p:spPr bwMode="auto">
          <a:xfrm>
            <a:off x="5076056" y="5949280"/>
            <a:ext cx="5969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1800" dirty="0" smtClean="0">
                <a:solidFill>
                  <a:srgbClr val="002060"/>
                </a:solidFill>
                <a:latin typeface="Book Antiqua" pitchFamily="18" charset="0"/>
              </a:rPr>
              <a:t>ΕΜ</a:t>
            </a:r>
            <a:endParaRPr lang="en-US" altLang="el-GR" sz="1800" dirty="0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18" name="TextBox 9"/>
          <p:cNvSpPr txBox="1">
            <a:spLocks noChangeArrowheads="1"/>
          </p:cNvSpPr>
          <p:nvPr/>
        </p:nvSpPr>
        <p:spPr bwMode="auto">
          <a:xfrm rot="21380990">
            <a:off x="1691680" y="959008"/>
            <a:ext cx="2664296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1800" dirty="0" smtClean="0">
                <a:solidFill>
                  <a:srgbClr val="002060"/>
                </a:solidFill>
                <a:latin typeface="Book Antiqua" pitchFamily="18" charset="0"/>
              </a:rPr>
              <a:t>ΚΥΡΙΑΚΟΥ ΓΕΩΡΓΙΟΣ </a:t>
            </a:r>
            <a:endParaRPr lang="en-US" altLang="el-GR" sz="1800" dirty="0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19" name="TextBox 9"/>
          <p:cNvSpPr txBox="1">
            <a:spLocks noChangeArrowheads="1"/>
          </p:cNvSpPr>
          <p:nvPr/>
        </p:nvSpPr>
        <p:spPr bwMode="auto">
          <a:xfrm rot="181797">
            <a:off x="5557941" y="346381"/>
            <a:ext cx="442911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1800" dirty="0" smtClean="0">
                <a:solidFill>
                  <a:srgbClr val="002060"/>
                </a:solidFill>
                <a:latin typeface="Book Antiqua" pitchFamily="18" charset="0"/>
              </a:rPr>
              <a:t>61 </a:t>
            </a:r>
            <a:endParaRPr lang="en-US" altLang="el-GR" sz="1800" dirty="0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20" name="TextBox 9"/>
          <p:cNvSpPr txBox="1">
            <a:spLocks noChangeArrowheads="1"/>
          </p:cNvSpPr>
          <p:nvPr/>
        </p:nvSpPr>
        <p:spPr bwMode="auto">
          <a:xfrm>
            <a:off x="6527328" y="412245"/>
            <a:ext cx="635922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1800" dirty="0" smtClean="0">
                <a:solidFill>
                  <a:srgbClr val="002060"/>
                </a:solidFill>
                <a:latin typeface="Book Antiqua" pitchFamily="18" charset="0"/>
              </a:rPr>
              <a:t>101</a:t>
            </a:r>
            <a:endParaRPr lang="en-US" altLang="el-GR" sz="1800" dirty="0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21" name="TextBox 9"/>
          <p:cNvSpPr txBox="1">
            <a:spLocks noChangeArrowheads="1"/>
          </p:cNvSpPr>
          <p:nvPr/>
        </p:nvSpPr>
        <p:spPr bwMode="auto">
          <a:xfrm>
            <a:off x="8077997" y="491772"/>
            <a:ext cx="663085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1800" dirty="0" smtClean="0">
                <a:solidFill>
                  <a:srgbClr val="002060"/>
                </a:solidFill>
                <a:latin typeface="Book Antiqua" pitchFamily="18" charset="0"/>
              </a:rPr>
              <a:t>ΙΚΑ </a:t>
            </a:r>
            <a:endParaRPr lang="en-US" altLang="el-GR" sz="1800" dirty="0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22" name="TextBox 9"/>
          <p:cNvSpPr txBox="1">
            <a:spLocks noChangeArrowheads="1"/>
          </p:cNvSpPr>
          <p:nvPr/>
        </p:nvSpPr>
        <p:spPr bwMode="auto">
          <a:xfrm rot="172543">
            <a:off x="5909499" y="1682484"/>
            <a:ext cx="3239904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1800" dirty="0" smtClean="0">
                <a:solidFill>
                  <a:srgbClr val="FF0000"/>
                </a:solidFill>
                <a:latin typeface="Book Antiqua" pitchFamily="18" charset="0"/>
              </a:rPr>
              <a:t>ΑΛΛΕΡΓΙΑ ΣΕ ΚΙΝΟΛΟΝΕΣ  </a:t>
            </a:r>
            <a:endParaRPr lang="en-US" altLang="el-GR" sz="1800" dirty="0">
              <a:solidFill>
                <a:srgbClr val="FF0000"/>
              </a:solidFill>
              <a:latin typeface="Book Antiqua" pitchFamily="18" charset="0"/>
            </a:endParaRPr>
          </a:p>
        </p:txBody>
      </p:sp>
      <p:sp>
        <p:nvSpPr>
          <p:cNvPr id="23" name="TextBox 9"/>
          <p:cNvSpPr txBox="1">
            <a:spLocks noChangeArrowheads="1"/>
          </p:cNvSpPr>
          <p:nvPr/>
        </p:nvSpPr>
        <p:spPr bwMode="auto">
          <a:xfrm>
            <a:off x="692406" y="38048"/>
            <a:ext cx="2511169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1400" dirty="0" smtClean="0">
                <a:solidFill>
                  <a:srgbClr val="002060"/>
                </a:solidFill>
                <a:latin typeface="Book Antiqua" pitchFamily="18" charset="0"/>
              </a:rPr>
              <a:t>ΚΑΡΔΙΟΛΟΓΙΚΗ ΚΛΙΝΙΚΗ </a:t>
            </a:r>
            <a:endParaRPr lang="en-US" altLang="el-GR" sz="1400" dirty="0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24" name="Έλλειψη 23"/>
          <p:cNvSpPr/>
          <p:nvPr/>
        </p:nvSpPr>
        <p:spPr>
          <a:xfrm>
            <a:off x="3995936" y="5652988"/>
            <a:ext cx="388937" cy="368300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002060"/>
              </a:solidFill>
            </a:endParaRPr>
          </a:p>
        </p:txBody>
      </p:sp>
      <p:sp>
        <p:nvSpPr>
          <p:cNvPr id="25" name="Έλλειψη 24"/>
          <p:cNvSpPr/>
          <p:nvPr/>
        </p:nvSpPr>
        <p:spPr>
          <a:xfrm>
            <a:off x="4399087" y="6013028"/>
            <a:ext cx="388937" cy="368300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002060"/>
              </a:solidFill>
            </a:endParaRPr>
          </a:p>
        </p:txBody>
      </p:sp>
      <p:sp>
        <p:nvSpPr>
          <p:cNvPr id="27" name="TextBox 14"/>
          <p:cNvSpPr txBox="1">
            <a:spLocks noChangeArrowheads="1"/>
          </p:cNvSpPr>
          <p:nvPr/>
        </p:nvSpPr>
        <p:spPr bwMode="auto">
          <a:xfrm>
            <a:off x="5076056" y="4644876"/>
            <a:ext cx="5969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1800" dirty="0" smtClean="0">
                <a:solidFill>
                  <a:srgbClr val="002060"/>
                </a:solidFill>
                <a:latin typeface="Book Antiqua" pitchFamily="18" charset="0"/>
              </a:rPr>
              <a:t>ΘΚ</a:t>
            </a:r>
            <a:endParaRPr lang="en-US" altLang="el-GR" sz="1800" dirty="0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28" name="TextBox 14"/>
          <p:cNvSpPr txBox="1">
            <a:spLocks noChangeArrowheads="1"/>
          </p:cNvSpPr>
          <p:nvPr/>
        </p:nvSpPr>
        <p:spPr bwMode="auto">
          <a:xfrm>
            <a:off x="5076056" y="5652988"/>
            <a:ext cx="5969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1800" dirty="0" smtClean="0">
                <a:solidFill>
                  <a:srgbClr val="002060"/>
                </a:solidFill>
                <a:latin typeface="Book Antiqua" pitchFamily="18" charset="0"/>
              </a:rPr>
              <a:t>ΑΤ</a:t>
            </a:r>
            <a:endParaRPr lang="en-US" altLang="el-GR" sz="1800" dirty="0">
              <a:solidFill>
                <a:srgbClr val="002060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029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Documents and Settings\THEODORA  KAFKIA\My Documents\Dropbox\Camera Uploads\2013-10-10 21.33.26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1590" b="1263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TextBox 1"/>
          <p:cNvSpPr txBox="1">
            <a:spLocks noChangeArrowheads="1"/>
          </p:cNvSpPr>
          <p:nvPr/>
        </p:nvSpPr>
        <p:spPr bwMode="auto">
          <a:xfrm>
            <a:off x="395288" y="2276475"/>
            <a:ext cx="11525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1800" dirty="0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11.10.1</a:t>
            </a:r>
            <a:r>
              <a:rPr lang="el-GR" altLang="el-GR" sz="1800" dirty="0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6</a:t>
            </a:r>
            <a:endParaRPr lang="en-US" altLang="el-GR" sz="1800" dirty="0">
              <a:solidFill>
                <a:schemeClr val="accent6">
                  <a:lumMod val="50000"/>
                </a:schemeClr>
              </a:solidFill>
              <a:latin typeface="Book Antiqua" pitchFamily="18" charset="0"/>
            </a:endParaRPr>
          </a:p>
        </p:txBody>
      </p:sp>
      <p:sp>
        <p:nvSpPr>
          <p:cNvPr id="32772" name="TextBox 2"/>
          <p:cNvSpPr txBox="1">
            <a:spLocks noChangeArrowheads="1"/>
          </p:cNvSpPr>
          <p:nvPr/>
        </p:nvSpPr>
        <p:spPr bwMode="auto">
          <a:xfrm>
            <a:off x="1692275" y="2205038"/>
            <a:ext cx="7921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1800" dirty="0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23</a:t>
            </a:r>
            <a:r>
              <a:rPr lang="el-GR" altLang="el-GR" sz="1800" dirty="0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:</a:t>
            </a:r>
            <a:r>
              <a:rPr lang="en-US" altLang="el-GR" sz="1800" dirty="0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45</a:t>
            </a:r>
            <a:endParaRPr lang="en-US" altLang="el-GR" sz="1800" dirty="0">
              <a:solidFill>
                <a:schemeClr val="accent6">
                  <a:lumMod val="50000"/>
                </a:schemeClr>
              </a:solidFill>
              <a:latin typeface="Book Antiqua" pitchFamily="18" charset="0"/>
            </a:endParaRPr>
          </a:p>
        </p:txBody>
      </p:sp>
      <p:sp>
        <p:nvSpPr>
          <p:cNvPr id="32773" name="TextBox 3"/>
          <p:cNvSpPr txBox="1">
            <a:spLocks noChangeArrowheads="1"/>
          </p:cNvSpPr>
          <p:nvPr/>
        </p:nvSpPr>
        <p:spPr bwMode="auto">
          <a:xfrm>
            <a:off x="2555875" y="2205038"/>
            <a:ext cx="22320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1800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t</a:t>
            </a:r>
            <a:r>
              <a:rPr lang="en-US" altLang="el-GR" sz="1800" dirty="0" err="1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b</a:t>
            </a:r>
            <a:r>
              <a:rPr lang="en-US" altLang="el-GR" sz="1800" dirty="0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en-US" altLang="el-GR" sz="1800" dirty="0" err="1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Depon</a:t>
            </a:r>
            <a:r>
              <a:rPr lang="en-US" altLang="el-GR" sz="1800" dirty="0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en-US" altLang="el-GR" sz="1800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100mg</a:t>
            </a:r>
          </a:p>
        </p:txBody>
      </p:sp>
      <p:sp>
        <p:nvSpPr>
          <p:cNvPr id="32774" name="TextBox 4"/>
          <p:cNvSpPr txBox="1">
            <a:spLocks noChangeArrowheads="1"/>
          </p:cNvSpPr>
          <p:nvPr/>
        </p:nvSpPr>
        <p:spPr bwMode="auto">
          <a:xfrm>
            <a:off x="5003800" y="2266950"/>
            <a:ext cx="647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1800" dirty="0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1</a:t>
            </a:r>
            <a:endParaRPr lang="en-US" altLang="el-GR" sz="1800" dirty="0">
              <a:solidFill>
                <a:schemeClr val="accent6">
                  <a:lumMod val="50000"/>
                </a:schemeClr>
              </a:solidFill>
              <a:latin typeface="Book Antiqua" pitchFamily="18" charset="0"/>
            </a:endParaRPr>
          </a:p>
        </p:txBody>
      </p:sp>
      <p:sp>
        <p:nvSpPr>
          <p:cNvPr id="32775" name="TextBox 5"/>
          <p:cNvSpPr txBox="1">
            <a:spLocks noChangeArrowheads="1"/>
          </p:cNvSpPr>
          <p:nvPr/>
        </p:nvSpPr>
        <p:spPr bwMode="auto">
          <a:xfrm>
            <a:off x="5724525" y="2276475"/>
            <a:ext cx="10080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1800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P.O.</a:t>
            </a:r>
          </a:p>
        </p:txBody>
      </p:sp>
      <p:sp>
        <p:nvSpPr>
          <p:cNvPr id="32776" name="TextBox 6"/>
          <p:cNvSpPr txBox="1">
            <a:spLocks noChangeArrowheads="1"/>
          </p:cNvSpPr>
          <p:nvPr/>
        </p:nvSpPr>
        <p:spPr bwMode="auto">
          <a:xfrm>
            <a:off x="6732588" y="2276475"/>
            <a:ext cx="93503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1600" dirty="0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Γιατρός</a:t>
            </a:r>
            <a:endParaRPr lang="en-US" altLang="el-GR" sz="1600" dirty="0">
              <a:solidFill>
                <a:schemeClr val="accent6">
                  <a:lumMod val="50000"/>
                </a:schemeClr>
              </a:solidFill>
              <a:latin typeface="Book Antiqua" pitchFamily="18" charset="0"/>
            </a:endParaRPr>
          </a:p>
        </p:txBody>
      </p:sp>
      <p:sp>
        <p:nvSpPr>
          <p:cNvPr id="32777" name="TextBox 7"/>
          <p:cNvSpPr txBox="1">
            <a:spLocks noChangeArrowheads="1"/>
          </p:cNvSpPr>
          <p:nvPr/>
        </p:nvSpPr>
        <p:spPr bwMode="auto">
          <a:xfrm>
            <a:off x="7668344" y="2276475"/>
            <a:ext cx="147565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1600" dirty="0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Νοσηλευτής</a:t>
            </a:r>
            <a:endParaRPr lang="en-US" altLang="el-GR" sz="1600" dirty="0">
              <a:solidFill>
                <a:schemeClr val="accent6">
                  <a:lumMod val="50000"/>
                </a:schemeClr>
              </a:solidFill>
              <a:latin typeface="Book Antiqua" pitchFamily="18" charset="0"/>
            </a:endParaRPr>
          </a:p>
        </p:txBody>
      </p: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323528" y="2627064"/>
            <a:ext cx="11525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1800" dirty="0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1</a:t>
            </a:r>
            <a:r>
              <a:rPr lang="el-GR" altLang="el-GR" sz="1800" dirty="0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3</a:t>
            </a:r>
            <a:r>
              <a:rPr lang="en-US" altLang="el-GR" sz="1800" dirty="0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.10.1</a:t>
            </a:r>
            <a:r>
              <a:rPr lang="el-GR" altLang="el-GR" sz="1800" dirty="0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6</a:t>
            </a:r>
            <a:endParaRPr lang="en-US" altLang="el-GR" sz="1800" dirty="0">
              <a:solidFill>
                <a:schemeClr val="accent6">
                  <a:lumMod val="50000"/>
                </a:schemeClr>
              </a:solidFill>
              <a:latin typeface="Book Antiqua" pitchFamily="18" charset="0"/>
            </a:endParaRPr>
          </a:p>
        </p:txBody>
      </p:sp>
      <p:sp>
        <p:nvSpPr>
          <p:cNvPr id="11" name="TextBox 2"/>
          <p:cNvSpPr txBox="1">
            <a:spLocks noChangeArrowheads="1"/>
          </p:cNvSpPr>
          <p:nvPr/>
        </p:nvSpPr>
        <p:spPr bwMode="auto">
          <a:xfrm>
            <a:off x="1619672" y="2627065"/>
            <a:ext cx="7921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1800" dirty="0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01:</a:t>
            </a:r>
            <a:r>
              <a:rPr lang="en-US" altLang="el-GR" sz="1800" dirty="0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45</a:t>
            </a:r>
            <a:endParaRPr lang="en-US" altLang="el-GR" sz="1800" dirty="0">
              <a:solidFill>
                <a:schemeClr val="accent6">
                  <a:lumMod val="50000"/>
                </a:schemeClr>
              </a:solidFill>
              <a:latin typeface="Book Antiqua" pitchFamily="18" charset="0"/>
            </a:endParaRPr>
          </a:p>
        </p:txBody>
      </p:sp>
      <p:sp>
        <p:nvSpPr>
          <p:cNvPr id="13" name="TextBox 3"/>
          <p:cNvSpPr txBox="1">
            <a:spLocks noChangeArrowheads="1"/>
          </p:cNvSpPr>
          <p:nvPr/>
        </p:nvSpPr>
        <p:spPr bwMode="auto">
          <a:xfrm>
            <a:off x="2411760" y="2564904"/>
            <a:ext cx="266429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1800" dirty="0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amp </a:t>
            </a:r>
            <a:r>
              <a:rPr lang="en-US" altLang="el-GR" sz="1800" dirty="0" err="1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Stedon</a:t>
            </a:r>
            <a:r>
              <a:rPr lang="en-US" altLang="el-GR" sz="1800" dirty="0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10mg/2ml</a:t>
            </a:r>
            <a:endParaRPr lang="en-US" altLang="el-GR" sz="1800" dirty="0">
              <a:solidFill>
                <a:schemeClr val="accent6">
                  <a:lumMod val="50000"/>
                </a:schemeClr>
              </a:solidFill>
              <a:latin typeface="Book Antiqua" pitchFamily="18" charset="0"/>
            </a:endParaRPr>
          </a:p>
        </p:txBody>
      </p:sp>
      <p:sp>
        <p:nvSpPr>
          <p:cNvPr id="14" name="TextBox 4"/>
          <p:cNvSpPr txBox="1">
            <a:spLocks noChangeArrowheads="1"/>
          </p:cNvSpPr>
          <p:nvPr/>
        </p:nvSpPr>
        <p:spPr bwMode="auto">
          <a:xfrm>
            <a:off x="5004048" y="2555056"/>
            <a:ext cx="647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1800" dirty="0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1/2</a:t>
            </a:r>
            <a:endParaRPr lang="en-US" altLang="el-GR" sz="1800" dirty="0">
              <a:solidFill>
                <a:schemeClr val="accent6">
                  <a:lumMod val="50000"/>
                </a:schemeClr>
              </a:solidFill>
              <a:latin typeface="Book Antiqua" pitchFamily="18" charset="0"/>
            </a:endParaRPr>
          </a:p>
        </p:txBody>
      </p:sp>
      <p:sp>
        <p:nvSpPr>
          <p:cNvPr id="15" name="TextBox 5"/>
          <p:cNvSpPr txBox="1">
            <a:spLocks noChangeArrowheads="1"/>
          </p:cNvSpPr>
          <p:nvPr/>
        </p:nvSpPr>
        <p:spPr bwMode="auto">
          <a:xfrm>
            <a:off x="5724128" y="2564904"/>
            <a:ext cx="10080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1800" dirty="0" err="1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im</a:t>
            </a:r>
            <a:endParaRPr lang="en-US" altLang="el-GR" sz="1800" dirty="0">
              <a:solidFill>
                <a:schemeClr val="accent6">
                  <a:lumMod val="50000"/>
                </a:schemeClr>
              </a:solidFill>
              <a:latin typeface="Book Antiqua" pitchFamily="18" charset="0"/>
            </a:endParaRPr>
          </a:p>
        </p:txBody>
      </p:sp>
      <p:sp>
        <p:nvSpPr>
          <p:cNvPr id="16" name="TextBox 6"/>
          <p:cNvSpPr txBox="1">
            <a:spLocks noChangeArrowheads="1"/>
          </p:cNvSpPr>
          <p:nvPr/>
        </p:nvSpPr>
        <p:spPr bwMode="auto">
          <a:xfrm>
            <a:off x="6805315" y="2586390"/>
            <a:ext cx="93503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1600" dirty="0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Γιατρός</a:t>
            </a:r>
            <a:endParaRPr lang="en-US" altLang="el-GR" sz="1600" dirty="0">
              <a:solidFill>
                <a:schemeClr val="accent6">
                  <a:lumMod val="50000"/>
                </a:schemeClr>
              </a:solidFill>
              <a:latin typeface="Book Antiqua" pitchFamily="18" charset="0"/>
            </a:endParaRPr>
          </a:p>
        </p:txBody>
      </p:sp>
      <p:sp>
        <p:nvSpPr>
          <p:cNvPr id="17" name="TextBox 7"/>
          <p:cNvSpPr txBox="1">
            <a:spLocks noChangeArrowheads="1"/>
          </p:cNvSpPr>
          <p:nvPr/>
        </p:nvSpPr>
        <p:spPr bwMode="auto">
          <a:xfrm>
            <a:off x="7668344" y="2564904"/>
            <a:ext cx="147565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1600" dirty="0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Νοσηλευτής</a:t>
            </a:r>
            <a:endParaRPr lang="en-US" altLang="el-GR" sz="1600" dirty="0">
              <a:solidFill>
                <a:schemeClr val="accent6">
                  <a:lumMod val="50000"/>
                </a:schemeClr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8695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Ντορα\Pictures\2017-02-25 1\1 00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1" t="5764" r="4127" b="2701"/>
          <a:stretch/>
        </p:blipFill>
        <p:spPr bwMode="auto">
          <a:xfrm rot="5400000">
            <a:off x="1098140" y="-548915"/>
            <a:ext cx="6624735" cy="8387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1 - Τίτλος"/>
          <p:cNvSpPr>
            <a:spLocks noGrp="1"/>
          </p:cNvSpPr>
          <p:nvPr>
            <p:ph type="title"/>
          </p:nvPr>
        </p:nvSpPr>
        <p:spPr>
          <a:xfrm>
            <a:off x="395536" y="1412776"/>
            <a:ext cx="5616624" cy="79216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tb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Lasix 40mg          ½  X 1     </a:t>
            </a:r>
            <a:r>
              <a:rPr lang="el-GR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ΘΚ</a:t>
            </a:r>
            <a:br>
              <a:rPr lang="el-GR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p.o.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9</a:t>
            </a:r>
            <a:r>
              <a:rPr lang="el-GR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πμ</a:t>
            </a:r>
            <a:endParaRPr lang="el-GR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1 - Τίτλος"/>
          <p:cNvSpPr txBox="1">
            <a:spLocks/>
          </p:cNvSpPr>
          <p:nvPr/>
        </p:nvSpPr>
        <p:spPr>
          <a:xfrm>
            <a:off x="2329408" y="1196752"/>
            <a:ext cx="442392" cy="39608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l-GR" sz="1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24/2</a:t>
            </a:r>
            <a:endParaRPr lang="el-GR" sz="11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1 - Τίτλος"/>
          <p:cNvSpPr txBox="1">
            <a:spLocks/>
          </p:cNvSpPr>
          <p:nvPr/>
        </p:nvSpPr>
        <p:spPr>
          <a:xfrm>
            <a:off x="2987824" y="1160711"/>
            <a:ext cx="442392" cy="39608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l-GR" sz="1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24/2</a:t>
            </a:r>
            <a:endParaRPr lang="el-GR" sz="11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1 - Τίτλος"/>
          <p:cNvSpPr txBox="1">
            <a:spLocks/>
          </p:cNvSpPr>
          <p:nvPr/>
        </p:nvSpPr>
        <p:spPr>
          <a:xfrm>
            <a:off x="251520" y="5157117"/>
            <a:ext cx="5616624" cy="7921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amp Lasix 40mg          ½  X 1     </a:t>
            </a:r>
            <a:r>
              <a:rPr lang="el-GR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ΘΚ</a:t>
            </a:r>
            <a:endParaRPr lang="el-GR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43608" y="2912967"/>
            <a:ext cx="6768752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2800" b="1" dirty="0" smtClean="0">
                <a:solidFill>
                  <a:srgbClr val="FF0000"/>
                </a:solidFill>
              </a:rPr>
              <a:t>Το αρνητικό αυτής της κάρτας είναι ότι δεν έχει ώρα &amp; οδό χορήγησης (</a:t>
            </a:r>
            <a:r>
              <a:rPr lang="el-GR" sz="2800" b="1" dirty="0" err="1" smtClean="0">
                <a:solidFill>
                  <a:srgbClr val="FF0000"/>
                </a:solidFill>
              </a:rPr>
              <a:t>προτυπωμένη</a:t>
            </a:r>
            <a:r>
              <a:rPr lang="el-GR" sz="2800" b="1" dirty="0" smtClean="0">
                <a:solidFill>
                  <a:srgbClr val="FF0000"/>
                </a:solidFill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793182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79216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l-GR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Φ</a:t>
            </a:r>
            <a:r>
              <a:rPr lang="el-GR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αρμακευτική οδηγία</a:t>
            </a:r>
            <a:endParaRPr lang="el-GR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323850" y="1196975"/>
            <a:ext cx="8640763" cy="540067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defRPr/>
            </a:pPr>
            <a:r>
              <a:rPr lang="el-GR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Το όνομα του ασθενή.</a:t>
            </a:r>
          </a:p>
          <a:p>
            <a:pPr>
              <a:defRPr/>
            </a:pPr>
            <a:r>
              <a:rPr lang="el-GR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Η ημερομηνία και η ώρα που γράφτηκε η οδηγία.</a:t>
            </a:r>
          </a:p>
          <a:p>
            <a:pPr>
              <a:defRPr/>
            </a:pPr>
            <a:r>
              <a:rPr lang="el-GR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Το όνομα του φαρμάκου που πρόκειται να χορηγηθεί.</a:t>
            </a:r>
          </a:p>
          <a:p>
            <a:pPr>
              <a:defRPr/>
            </a:pPr>
            <a:r>
              <a:rPr lang="el-GR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Η δόση του φαρμάκου.</a:t>
            </a:r>
          </a:p>
          <a:p>
            <a:pPr>
              <a:defRPr/>
            </a:pPr>
            <a:r>
              <a:rPr lang="el-GR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Η οδός χορήγησης.</a:t>
            </a:r>
          </a:p>
          <a:p>
            <a:pPr>
              <a:defRPr/>
            </a:pPr>
            <a:r>
              <a:rPr lang="el-GR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Η συχνότητα χορήγησης.</a:t>
            </a:r>
          </a:p>
          <a:p>
            <a:pPr>
              <a:defRPr/>
            </a:pPr>
            <a:r>
              <a:rPr lang="el-GR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Η υπογραφή του γιατρού που έδωσε την οδηγία</a:t>
            </a:r>
          </a:p>
          <a:p>
            <a:pPr algn="ctr">
              <a:buFont typeface="Wingdings 2" pitchFamily="18" charset="2"/>
              <a:buNone/>
              <a:defRPr/>
            </a:pPr>
            <a:endParaRPr lang="el-GR" sz="22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Font typeface="Wingdings 2" pitchFamily="18" charset="2"/>
              <a:buNone/>
              <a:defRPr/>
            </a:pPr>
            <a:r>
              <a:rPr lang="el-GR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Η υπογραφή του νοσηλευτή και η καταγραφή της ημερομηνίας/ώρας δίπλα στην υπογραφή του γιατρού υποδηλώνει ότι ο νοσηλευτής έλαβε γνώση, δεν είχε απορίες και συνέχισε για τη φάση της εκτέλεσης.</a:t>
            </a:r>
            <a:endParaRPr lang="el-GR" sz="2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700" name="3 - Θέση αριθμού διαφάνειας"/>
          <p:cNvSpPr>
            <a:spLocks noGrp="1"/>
          </p:cNvSpPr>
          <p:nvPr>
            <p:ph type="sldNum" sz="quarter" idx="12"/>
          </p:nvPr>
        </p:nvSpPr>
        <p:spPr bwMode="auto">
          <a:xfrm>
            <a:off x="8129588" y="5734050"/>
            <a:ext cx="609600" cy="520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2EC251F6-4946-481B-9388-4CFA8CFB719C}" type="slidenum">
              <a:rPr lang="el-GR" altLang="el-GR" sz="1600" smtClean="0">
                <a:solidFill>
                  <a:srgbClr val="002060"/>
                </a:solidFill>
                <a:latin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el-GR" altLang="el-GR" sz="1600" smtClean="0">
              <a:solidFill>
                <a:srgbClr val="00206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4674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7" name="Picture 19" descr="Αποτέλεσμα εικόνας για drug administration kardex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81" t="12316" r="17425" b="23263"/>
          <a:stretch/>
        </p:blipFill>
        <p:spPr bwMode="auto">
          <a:xfrm>
            <a:off x="2093495" y="866273"/>
            <a:ext cx="3826042" cy="4908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9" name="Picture 21" descr="Αποτέλεσμα εικόνας για drug administration kardex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547"/>
          <a:stretch/>
        </p:blipFill>
        <p:spPr bwMode="auto">
          <a:xfrm>
            <a:off x="107413" y="0"/>
            <a:ext cx="712041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1" descr="Αποτέλεσμα εικόνας για drug administration kardex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97" b="16807"/>
          <a:stretch/>
        </p:blipFill>
        <p:spPr bwMode="auto">
          <a:xfrm>
            <a:off x="115885" y="3669475"/>
            <a:ext cx="7120411" cy="318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164288" y="188640"/>
            <a:ext cx="17636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002060"/>
                </a:solidFill>
              </a:rPr>
              <a:t>Δείγμα κάρτας νοσηλείας από το Ηνωμένο Βασίλειο </a:t>
            </a:r>
            <a:endParaRPr lang="el-GR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54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Σχετική εικόνα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3" r="7500" b="6150"/>
          <a:stretch/>
        </p:blipFill>
        <p:spPr bwMode="auto">
          <a:xfrm>
            <a:off x="2207172" y="1"/>
            <a:ext cx="4317080" cy="666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516216" y="188640"/>
            <a:ext cx="17636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002060"/>
                </a:solidFill>
              </a:rPr>
              <a:t>Δείγμα κάρτας νοσηλείας από το Ηνωμένο Βασίλειο </a:t>
            </a:r>
            <a:endParaRPr lang="el-GR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300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64" t="9255" r="14696" b="34915"/>
          <a:stretch/>
        </p:blipFill>
        <p:spPr bwMode="auto">
          <a:xfrm>
            <a:off x="35496" y="0"/>
            <a:ext cx="9021841" cy="3645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08" t="22198" r="14939" b="27586"/>
          <a:stretch/>
        </p:blipFill>
        <p:spPr bwMode="auto">
          <a:xfrm>
            <a:off x="-36512" y="3573016"/>
            <a:ext cx="9348953" cy="3385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6908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Picture 6" descr="wei3-02-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9" t="21024" r="9158" b="14738"/>
          <a:stretch>
            <a:fillRect/>
          </a:stretch>
        </p:blipFill>
        <p:spPr>
          <a:xfrm>
            <a:off x="0" y="188640"/>
            <a:ext cx="9144000" cy="6669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06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01625" y="5878"/>
            <a:ext cx="8534400" cy="758826"/>
          </a:xfrm>
        </p:spPr>
        <p:txBody>
          <a:bodyPr/>
          <a:lstStyle/>
          <a:p>
            <a:pPr eaLnBrk="1" hangingPunct="1"/>
            <a:r>
              <a:rPr lang="el-GR" altLang="el-GR" sz="44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ΣΥΝΗΘΕΙΣ ΣΥΝΤΟΜΟΓΡΑΦΙΕΣ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79388" y="764704"/>
            <a:ext cx="8785225" cy="5977409"/>
          </a:xfrm>
          <a:noFill/>
        </p:spPr>
        <p:txBody>
          <a:bodyPr>
            <a:normAutofit/>
          </a:bodyPr>
          <a:lstStyle/>
          <a:p>
            <a:pPr marL="137160" indent="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 pitchFamily="18" charset="2"/>
              <a:buNone/>
              <a:defRPr/>
            </a:pPr>
            <a:r>
              <a:rPr lang="el-GR" sz="23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ΙΜ/</a:t>
            </a:r>
            <a:r>
              <a:rPr lang="en-US" sz="23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</a:t>
            </a:r>
            <a:r>
              <a:rPr lang="el-GR" sz="23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ΕΝΔΟΜΥΙΚΗ χορήγηση </a:t>
            </a:r>
            <a:r>
              <a:rPr lang="en-US" sz="2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3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intra-muscular</a:t>
            </a:r>
            <a:r>
              <a:rPr lang="el-GR" sz="23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3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" indent="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 pitchFamily="18" charset="2"/>
              <a:buNone/>
              <a:defRPr/>
            </a:pPr>
            <a:r>
              <a:rPr lang="el-GR" sz="23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Ι</a:t>
            </a:r>
            <a:r>
              <a:rPr lang="en-US" sz="23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V/iv</a:t>
            </a:r>
            <a:r>
              <a:rPr lang="el-GR" sz="23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ΕΝΔΟΦΛΕΒΙΑ </a:t>
            </a:r>
            <a:r>
              <a:rPr lang="en-US" sz="2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3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intra-vascular</a:t>
            </a:r>
            <a:r>
              <a:rPr lang="el-GR" sz="23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3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" indent="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 pitchFamily="18" charset="2"/>
              <a:buNone/>
              <a:defRPr/>
            </a:pPr>
            <a:r>
              <a:rPr lang="en-US" sz="23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ID/id =   </a:t>
            </a:r>
            <a:r>
              <a:rPr lang="el-GR" sz="23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ΕΝΔΟΔΕΡΜΙΚΑ</a:t>
            </a:r>
            <a:r>
              <a:rPr lang="en-US" sz="23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3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intra</a:t>
            </a:r>
            <a:r>
              <a:rPr lang="el-GR" sz="2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3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dermal)</a:t>
            </a:r>
            <a:r>
              <a:rPr lang="el-GR" sz="23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l-GR" sz="23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" indent="0">
              <a:lnSpc>
                <a:spcPct val="90000"/>
              </a:lnSpc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en-US" sz="23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SC/</a:t>
            </a:r>
            <a:r>
              <a:rPr lang="en-US" sz="23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</a:t>
            </a:r>
            <a:r>
              <a:rPr lang="en-US" sz="23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l-GR" sz="2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ΥΠΟΔΟΡΙ</a:t>
            </a:r>
            <a:r>
              <a:rPr lang="en-US" sz="2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l-GR" sz="2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subcutaneous</a:t>
            </a:r>
            <a:r>
              <a:rPr lang="el-GR" sz="2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l-GR" sz="23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" indent="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 pitchFamily="18" charset="2"/>
              <a:buNone/>
              <a:defRPr/>
            </a:pPr>
            <a:r>
              <a:rPr lang="en-US" sz="23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PO/</a:t>
            </a:r>
            <a:r>
              <a:rPr lang="en-US" sz="23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</a:t>
            </a:r>
            <a:r>
              <a:rPr lang="el-GR" sz="23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ΑΠΟ ΤΟ ΣΤΟΜΑ</a:t>
            </a:r>
            <a:r>
              <a:rPr lang="en-US" sz="23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(per </a:t>
            </a:r>
            <a:r>
              <a:rPr lang="en-US" sz="23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</a:t>
            </a:r>
            <a:r>
              <a:rPr lang="en-US" sz="23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137160" indent="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 pitchFamily="18" charset="2"/>
              <a:buNone/>
              <a:defRPr/>
            </a:pPr>
            <a:r>
              <a:rPr lang="en-US" sz="23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PR/</a:t>
            </a:r>
            <a:r>
              <a:rPr lang="en-US" sz="23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</a:t>
            </a:r>
            <a:r>
              <a:rPr lang="en-US" sz="23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l-GR" sz="23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από το ορθό </a:t>
            </a:r>
            <a:r>
              <a:rPr lang="el-GR" sz="23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3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 rectum)</a:t>
            </a:r>
          </a:p>
          <a:p>
            <a:pPr marL="137160" indent="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 pitchFamily="18" charset="2"/>
              <a:buNone/>
              <a:defRPr/>
            </a:pPr>
            <a:r>
              <a:rPr lang="el-GR" sz="23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Ι</a:t>
            </a:r>
            <a:r>
              <a:rPr lang="en-US" sz="23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 = </a:t>
            </a:r>
            <a:r>
              <a:rPr lang="el-GR" sz="23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ΔΙΕΘΝΕΙΣ ΜΟΝΑΔΕΣ</a:t>
            </a:r>
            <a:endParaRPr lang="en-US" sz="23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" indent="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 pitchFamily="18" charset="2"/>
              <a:buNone/>
              <a:defRPr/>
            </a:pPr>
            <a:endParaRPr lang="el-GR" sz="23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" indent="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 pitchFamily="18" charset="2"/>
              <a:buNone/>
              <a:defRPr/>
            </a:pPr>
            <a:r>
              <a:rPr lang="en-US" sz="23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Caps = </a:t>
            </a:r>
            <a:r>
              <a:rPr lang="el-GR" sz="23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Κάψουλα      </a:t>
            </a:r>
            <a:r>
              <a:rPr lang="en-US" sz="23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amp =</a:t>
            </a:r>
            <a:r>
              <a:rPr lang="el-GR" sz="23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αμπούλα (φύσιγγα)</a:t>
            </a:r>
          </a:p>
          <a:p>
            <a:pPr marL="137160" indent="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 pitchFamily="18" charset="2"/>
              <a:buNone/>
              <a:defRPr/>
            </a:pPr>
            <a:r>
              <a:rPr lang="en-US" sz="23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Tabl</a:t>
            </a:r>
            <a:r>
              <a:rPr lang="en-US" sz="23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3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tb</a:t>
            </a:r>
            <a:r>
              <a:rPr lang="en-US" sz="23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l-GR" sz="23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Ταμπλέτα      </a:t>
            </a:r>
            <a:r>
              <a:rPr lang="en-US" sz="23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r>
              <a:rPr lang="el-GR" sz="23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3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 = </a:t>
            </a:r>
            <a:r>
              <a:rPr lang="el-GR" sz="23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φλακόν</a:t>
            </a:r>
            <a:r>
              <a:rPr lang="el-GR" sz="23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(φιαλίδιο)</a:t>
            </a:r>
          </a:p>
          <a:p>
            <a:pPr marL="137160" indent="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 pitchFamily="18" charset="2"/>
              <a:buNone/>
              <a:defRPr/>
            </a:pPr>
            <a:r>
              <a:rPr lang="en-US" sz="23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 = </a:t>
            </a:r>
            <a:r>
              <a:rPr lang="el-GR" sz="23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Υπόθετο     </a:t>
            </a:r>
            <a:r>
              <a:rPr lang="en-US" sz="23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r>
              <a:rPr lang="el-GR" sz="23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sz="23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</a:t>
            </a:r>
            <a:r>
              <a:rPr lang="el-GR" sz="23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κολλύριο</a:t>
            </a:r>
            <a:endParaRPr lang="en-US" sz="23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" indent="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 pitchFamily="18" charset="2"/>
              <a:buNone/>
              <a:defRPr/>
            </a:pPr>
            <a:r>
              <a:rPr lang="en-US" sz="23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Syr</a:t>
            </a:r>
            <a:r>
              <a:rPr lang="en-US" sz="23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l-GR" sz="23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Σιρόπι    </a:t>
            </a:r>
            <a:r>
              <a:rPr lang="en-US" sz="23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</a:t>
            </a:r>
            <a:r>
              <a:rPr lang="el-GR" sz="23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3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TTS</a:t>
            </a:r>
            <a:r>
              <a:rPr lang="el-GR" sz="23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l-GR" sz="23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διαδερμικό</a:t>
            </a:r>
            <a:r>
              <a:rPr lang="el-GR" sz="23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αυτοκόλλητο</a:t>
            </a:r>
          </a:p>
          <a:p>
            <a:pPr marL="137160" indent="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 pitchFamily="18" charset="2"/>
              <a:buNone/>
              <a:defRPr/>
            </a:pPr>
            <a:r>
              <a:rPr lang="en-US" sz="23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Drops = </a:t>
            </a:r>
            <a:r>
              <a:rPr lang="el-GR" sz="23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Σταγόνες       </a:t>
            </a:r>
            <a:r>
              <a:rPr lang="en-US" sz="23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</a:t>
            </a:r>
            <a:r>
              <a:rPr lang="el-GR" sz="23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Susp</a:t>
            </a:r>
            <a:r>
              <a:rPr lang="en-US" sz="23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l-GR" sz="23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Εναιώρημα (διάλυμα)</a:t>
            </a:r>
          </a:p>
          <a:p>
            <a:pPr marL="137160" indent="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 pitchFamily="18" charset="2"/>
              <a:buNone/>
              <a:defRPr/>
            </a:pPr>
            <a:r>
              <a:rPr lang="en-US" sz="23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 = </a:t>
            </a:r>
            <a:r>
              <a:rPr lang="el-GR" sz="23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διάλυμα </a:t>
            </a:r>
            <a:r>
              <a:rPr lang="en-US" sz="23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</a:t>
            </a:r>
            <a:r>
              <a:rPr lang="en-US" sz="23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sach</a:t>
            </a:r>
            <a:r>
              <a:rPr lang="en-US" sz="23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l-GR" sz="23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σκονάκι (</a:t>
            </a:r>
            <a:r>
              <a:rPr lang="en-US" sz="23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sachet)</a:t>
            </a:r>
          </a:p>
          <a:p>
            <a:pPr marL="137160" indent="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 pitchFamily="18" charset="2"/>
              <a:buNone/>
              <a:defRPr/>
            </a:pPr>
            <a:r>
              <a:rPr lang="en-US" sz="23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Inj</a:t>
            </a:r>
            <a:r>
              <a:rPr lang="el-GR" sz="23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ενέσιμη χορήγηση </a:t>
            </a:r>
          </a:p>
        </p:txBody>
      </p:sp>
    </p:spTree>
    <p:extLst>
      <p:ext uri="{BB962C8B-B14F-4D97-AF65-F5344CB8AC3E}">
        <p14:creationId xmlns:p14="http://schemas.microsoft.com/office/powerpoint/2010/main" val="2442342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7504" y="2492896"/>
            <a:ext cx="8604448" cy="1143000"/>
          </a:xfrm>
        </p:spPr>
        <p:txBody>
          <a:bodyPr/>
          <a:lstStyle/>
          <a:p>
            <a:pPr algn="ctr"/>
            <a:r>
              <a:rPr lang="el-GR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Κάρτες χορήγησης φαρμάκων</a:t>
            </a:r>
            <a:endParaRPr lang="el-GR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6982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37" t="16978" r="13435" b="7650"/>
          <a:stretch/>
        </p:blipFill>
        <p:spPr bwMode="auto">
          <a:xfrm>
            <a:off x="35496" y="44624"/>
            <a:ext cx="9108504" cy="5775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0" t="55177" r="13907" b="30271"/>
          <a:stretch/>
        </p:blipFill>
        <p:spPr bwMode="auto">
          <a:xfrm>
            <a:off x="1678" y="5819933"/>
            <a:ext cx="9106826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89748" y="4797152"/>
            <a:ext cx="4104456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Το πρόβλημα με αυτή την κάρτα είναι ότι έχει </a:t>
            </a:r>
            <a:r>
              <a:rPr lang="el-GR" b="1" dirty="0" err="1" smtClean="0">
                <a:solidFill>
                  <a:srgbClr val="FF0000"/>
                </a:solidFill>
              </a:rPr>
              <a:t>προτυπωμένες</a:t>
            </a:r>
            <a:r>
              <a:rPr lang="el-GR" b="1" dirty="0" smtClean="0">
                <a:solidFill>
                  <a:srgbClr val="FF0000"/>
                </a:solidFill>
              </a:rPr>
              <a:t> ώρες χορήγησης &amp; θα πρέπει να γραφούν</a:t>
            </a:r>
            <a:endParaRPr lang="el-GR" b="1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3528" y="1196752"/>
            <a:ext cx="252028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002060"/>
                </a:solidFill>
              </a:rPr>
              <a:t>Κάρτα που προτείνεται από το Υπουργείο Υγείας από το 2010</a:t>
            </a:r>
            <a:endParaRPr lang="el-GR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528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Γειτνίαση">
  <a:themeElements>
    <a:clrScheme name="Προσαρμοσμένο 1">
      <a:dk1>
        <a:srgbClr val="00B0F0"/>
      </a:dk1>
      <a:lt1>
        <a:sysClr val="window" lastClr="FFFFFF"/>
      </a:lt1>
      <a:dk2>
        <a:srgbClr val="00B0F0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Γειτνίαση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314</TotalTime>
  <Words>602</Words>
  <Application>Microsoft Office PowerPoint</Application>
  <PresentationFormat>Προβολή στην οθόνη (4:3)</PresentationFormat>
  <Paragraphs>172</Paragraphs>
  <Slides>17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17</vt:i4>
      </vt:variant>
    </vt:vector>
  </HeadingPairs>
  <TitlesOfParts>
    <vt:vector size="23" baseType="lpstr">
      <vt:lpstr>Arial</vt:lpstr>
      <vt:lpstr>Book Antiqua</vt:lpstr>
      <vt:lpstr>Calibri</vt:lpstr>
      <vt:lpstr>Cambria</vt:lpstr>
      <vt:lpstr>Wingdings 2</vt:lpstr>
      <vt:lpstr>Γειτνίαση</vt:lpstr>
      <vt:lpstr>Κάρτα Νοσηλείας Κάρτα φαρμάκων</vt:lpstr>
      <vt:lpstr>Φαρμακευτική οδηγία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ΣΥΝΗΘΕΙΣ ΣΥΝΤΟΜΟΓΡΑΦΙΕΣ</vt:lpstr>
      <vt:lpstr>Κάρτες χορήγησης φαρμάκων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tb Lasix 40mg          ½  X 1     ΘΚ p.o.                                             9πμ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Χορήγηση διαλυμάτων &amp; φαρμάκων από το ορθό</dc:title>
  <dc:creator>user2</dc:creator>
  <cp:lastModifiedBy>kostas k.</cp:lastModifiedBy>
  <cp:revision>43</cp:revision>
  <dcterms:created xsi:type="dcterms:W3CDTF">2017-01-16T08:53:25Z</dcterms:created>
  <dcterms:modified xsi:type="dcterms:W3CDTF">2020-07-04T13:26:17Z</dcterms:modified>
</cp:coreProperties>
</file>