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66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78" r:id="rId14"/>
    <p:sldId id="279" r:id="rId15"/>
    <p:sldId id="256" r:id="rId16"/>
    <p:sldId id="257" r:id="rId17"/>
    <p:sldId id="258" r:id="rId18"/>
    <p:sldId id="260" r:id="rId19"/>
    <p:sldId id="261" r:id="rId20"/>
    <p:sldId id="262" r:id="rId21"/>
    <p:sldId id="265" r:id="rId22"/>
    <p:sldId id="263" r:id="rId23"/>
    <p:sldId id="264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Τίτλος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7" name="16 - Υπότιτλος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30" name="2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9/1/2020</a:t>
            </a:fld>
            <a:endParaRPr lang="el-GR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9/1/2020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9/1/2020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9/1/2020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9/1/2020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9/1/2020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9/1/2020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9/1/2020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9/1/2020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9/1/2020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Ψαλίδισμα και στρογγύλεμα μίας γωνίας του ορθογωνίου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 τρίγωνο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9/1/2020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10" name="9 - Ελεύθερη σχεδίαση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- Ελεύθερη σχεδίαση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λεύθερη σχεδίαση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- Ελεύθερη σχεδίαση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- Θέση τίτλου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0" name="29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9/1/2020</a:t>
            </a:fld>
            <a:endParaRPr lang="el-GR"/>
          </a:p>
        </p:txBody>
      </p:sp>
      <p:sp>
        <p:nvSpPr>
          <p:cNvPr id="22" name="21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grpSp>
        <p:nvGrpSpPr>
          <p:cNvPr id="2" name="1 - Ομάδα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- Ελεύθερη σχεδίαση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- Ελεύθερη σχεδίαση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Ψυχική υγεία</a:t>
            </a:r>
            <a:endParaRPr lang="en-US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642910" y="4500570"/>
            <a:ext cx="7854696" cy="175260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56310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Πρότυπα φροντίδας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/>
              <a:t>Νομικά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Ηθικά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727665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Ηθικές αρχές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Δικαιοσύνη</a:t>
            </a:r>
          </a:p>
          <a:p>
            <a:endParaRPr lang="el-GR" dirty="0" smtClean="0"/>
          </a:p>
          <a:p>
            <a:r>
              <a:rPr lang="el-GR" dirty="0" err="1" smtClean="0"/>
              <a:t>Ωφελέειν</a:t>
            </a:r>
            <a:endParaRPr lang="el-GR" dirty="0" smtClean="0"/>
          </a:p>
          <a:p>
            <a:endParaRPr lang="el-GR" dirty="0" smtClean="0"/>
          </a:p>
          <a:p>
            <a:r>
              <a:rPr lang="el-GR" dirty="0" smtClean="0"/>
              <a:t>Μη </a:t>
            </a:r>
            <a:r>
              <a:rPr lang="el-GR" dirty="0" err="1" smtClean="0"/>
              <a:t>βλάπτειν</a:t>
            </a:r>
            <a:endParaRPr lang="el-GR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8027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Ηθικές Αρχές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Αυτονομία</a:t>
            </a:r>
          </a:p>
          <a:p>
            <a:endParaRPr lang="el-GR" dirty="0" smtClean="0"/>
          </a:p>
          <a:p>
            <a:r>
              <a:rPr lang="el-GR" dirty="0" smtClean="0"/>
              <a:t>Πατερναλισμός</a:t>
            </a:r>
          </a:p>
          <a:p>
            <a:endParaRPr lang="el-GR" dirty="0" smtClean="0"/>
          </a:p>
          <a:p>
            <a:r>
              <a:rPr lang="el-GR" dirty="0" smtClean="0"/>
              <a:t>Ειλικρίνεια</a:t>
            </a:r>
          </a:p>
          <a:p>
            <a:endParaRPr lang="el-GR" dirty="0" smtClean="0"/>
          </a:p>
          <a:p>
            <a:r>
              <a:rPr lang="el-GR" dirty="0" smtClean="0"/>
              <a:t>Πιστότητα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13082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Ηθικά διλήμματα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Ασθενής με ΧΑΠ που καπνίζει</a:t>
            </a:r>
          </a:p>
          <a:p>
            <a:endParaRPr lang="el-GR" dirty="0" smtClean="0"/>
          </a:p>
          <a:p>
            <a:r>
              <a:rPr lang="el-GR" dirty="0" smtClean="0"/>
              <a:t>Σχιζοφρενής που δεν παίρνει τα φάρμακα του</a:t>
            </a:r>
          </a:p>
          <a:p>
            <a:endParaRPr lang="el-GR" dirty="0" smtClean="0"/>
          </a:p>
          <a:p>
            <a:endParaRPr lang="el-GR" dirty="0"/>
          </a:p>
          <a:p>
            <a:r>
              <a:rPr lang="el-GR" dirty="0" err="1" smtClean="0"/>
              <a:t>Ανοική</a:t>
            </a:r>
            <a:r>
              <a:rPr lang="el-GR" dirty="0" smtClean="0"/>
              <a:t> που παίρνει τα φάρμακα εκ περιτροπής</a:t>
            </a:r>
          </a:p>
          <a:p>
            <a:endParaRPr lang="el-GR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28184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Ηθικά διλήμματα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Είναι ηθικά ορθό να ξεγελάσει ο νοσηλευτής τον ασθενή, λιώνοντας το φάρμακο στο φαγητό του?</a:t>
            </a:r>
          </a:p>
          <a:p>
            <a:endParaRPr lang="el-GR" dirty="0" smtClean="0"/>
          </a:p>
          <a:p>
            <a:r>
              <a:rPr lang="el-GR" dirty="0" smtClean="0"/>
              <a:t>Επικίνδυνος ασθενής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30388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Ψυχική υγεία</a:t>
            </a:r>
            <a:endParaRPr lang="en-US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642910" y="4500570"/>
            <a:ext cx="7854696" cy="175260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7 Χαρακτηριστικά - Ορόσημα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Ερμηνεία πραγματικότητας</a:t>
            </a:r>
          </a:p>
          <a:p>
            <a:endParaRPr lang="el-GR" dirty="0" smtClean="0"/>
          </a:p>
          <a:p>
            <a:r>
              <a:rPr lang="el-GR" dirty="0" smtClean="0"/>
              <a:t>Υγιή αυτοαντίληψη (</a:t>
            </a:r>
            <a:r>
              <a:rPr lang="en-US" dirty="0" smtClean="0"/>
              <a:t>self-concept), </a:t>
            </a:r>
            <a:r>
              <a:rPr lang="el-GR" dirty="0" smtClean="0"/>
              <a:t>αυτογνωσία/</a:t>
            </a:r>
            <a:r>
              <a:rPr lang="el-GR" dirty="0" err="1" smtClean="0"/>
              <a:t>εναισθησία</a:t>
            </a:r>
            <a:r>
              <a:rPr lang="el-GR" dirty="0" smtClean="0"/>
              <a:t> (</a:t>
            </a:r>
            <a:r>
              <a:rPr lang="en-US" dirty="0" smtClean="0"/>
              <a:t>insight</a:t>
            </a:r>
            <a:r>
              <a:rPr lang="el-GR" dirty="0" smtClean="0"/>
              <a:t>)</a:t>
            </a:r>
          </a:p>
          <a:p>
            <a:endParaRPr lang="el-GR" dirty="0" smtClean="0"/>
          </a:p>
          <a:p>
            <a:r>
              <a:rPr lang="el-GR" dirty="0" smtClean="0"/>
              <a:t>Ικανότητα δημιουργίας σχέσεων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Νόημα της ζωής</a:t>
            </a:r>
          </a:p>
          <a:p>
            <a:endParaRPr lang="el-GR" dirty="0" smtClean="0"/>
          </a:p>
          <a:p>
            <a:r>
              <a:rPr lang="el-GR" dirty="0" smtClean="0"/>
              <a:t>Επίδειξη δημιουργικότητας &amp; παραγωγικότητας</a:t>
            </a:r>
          </a:p>
          <a:p>
            <a:endParaRPr lang="el-GR" dirty="0" smtClean="0"/>
          </a:p>
          <a:p>
            <a:r>
              <a:rPr lang="el-GR" dirty="0" smtClean="0"/>
              <a:t>Έλεγχος συμπεριφοράς</a:t>
            </a:r>
          </a:p>
          <a:p>
            <a:endParaRPr lang="el-GR" dirty="0" smtClean="0"/>
          </a:p>
          <a:p>
            <a:r>
              <a:rPr lang="el-GR" dirty="0" smtClean="0"/>
              <a:t>Προσαρμογή σε συγκρούσεις &amp; μεταβολές</a:t>
            </a:r>
          </a:p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15206" y="4143375"/>
            <a:ext cx="1695450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71472" y="785794"/>
            <a:ext cx="8729666" cy="1428752"/>
          </a:xfrm>
        </p:spPr>
        <p:txBody>
          <a:bodyPr>
            <a:normAutofit fontScale="90000"/>
          </a:bodyPr>
          <a:lstStyle/>
          <a:p>
            <a:r>
              <a:rPr lang="el-GR" sz="2200" dirty="0" smtClean="0"/>
              <a:t/>
            </a:r>
            <a:br>
              <a:rPr lang="el-GR" sz="2200" dirty="0" smtClean="0"/>
            </a:br>
            <a:r>
              <a:rPr lang="el-GR" sz="2200" dirty="0" smtClean="0"/>
              <a:t/>
            </a:r>
            <a:br>
              <a:rPr lang="el-GR" sz="2200" dirty="0" smtClean="0"/>
            </a:br>
            <a:r>
              <a:rPr lang="el-GR" sz="2200" dirty="0" smtClean="0"/>
              <a:t/>
            </a:r>
            <a:br>
              <a:rPr lang="el-GR" sz="2200" dirty="0" smtClean="0"/>
            </a:br>
            <a:r>
              <a:rPr lang="el-GR" sz="2200" dirty="0" smtClean="0"/>
              <a:t/>
            </a:r>
            <a:br>
              <a:rPr lang="el-GR" sz="2200" dirty="0" smtClean="0"/>
            </a:br>
            <a:r>
              <a:rPr lang="el-GR" sz="2200" dirty="0" smtClean="0"/>
              <a:t/>
            </a:r>
            <a:br>
              <a:rPr lang="el-GR" sz="2200" dirty="0" smtClean="0"/>
            </a:br>
            <a:r>
              <a:rPr lang="el-GR" sz="2200" dirty="0" smtClean="0"/>
              <a:t/>
            </a:r>
            <a:br>
              <a:rPr lang="el-GR" sz="2200" dirty="0" smtClean="0"/>
            </a:br>
            <a:r>
              <a:rPr lang="el-GR" sz="2200" dirty="0" smtClean="0"/>
              <a:t/>
            </a:r>
            <a:br>
              <a:rPr lang="el-GR" sz="2200" dirty="0" smtClean="0"/>
            </a:br>
            <a:r>
              <a:rPr lang="el-GR" sz="2200" dirty="0" smtClean="0"/>
              <a:t/>
            </a:r>
            <a:br>
              <a:rPr lang="el-GR" sz="2200" dirty="0" smtClean="0"/>
            </a:br>
            <a:r>
              <a:rPr lang="el-GR" sz="2200" dirty="0" smtClean="0"/>
              <a:t/>
            </a:r>
            <a:br>
              <a:rPr lang="el-GR" sz="2200" dirty="0" smtClean="0"/>
            </a:br>
            <a:r>
              <a:rPr lang="el-GR" sz="2200" dirty="0" smtClean="0"/>
              <a:t/>
            </a:r>
            <a:br>
              <a:rPr lang="el-GR" sz="2200" dirty="0" smtClean="0"/>
            </a:br>
            <a:r>
              <a:rPr lang="el-GR" sz="2200" dirty="0" smtClean="0"/>
              <a:t/>
            </a:r>
            <a:br>
              <a:rPr lang="el-GR" sz="2200" dirty="0" smtClean="0"/>
            </a:br>
            <a:r>
              <a:rPr lang="el-GR" sz="2200" dirty="0" smtClean="0"/>
              <a:t/>
            </a:r>
            <a:br>
              <a:rPr lang="el-GR" sz="2200" dirty="0" smtClean="0"/>
            </a:br>
            <a:r>
              <a:rPr lang="el-GR" sz="2200" dirty="0" smtClean="0"/>
              <a:t/>
            </a:r>
            <a:br>
              <a:rPr lang="el-GR" sz="2200" dirty="0" smtClean="0"/>
            </a:br>
            <a:r>
              <a:rPr lang="el-GR" sz="2200" dirty="0" smtClean="0"/>
              <a:t/>
            </a:r>
            <a:br>
              <a:rPr lang="el-GR" sz="2200" dirty="0" smtClean="0"/>
            </a:br>
            <a:r>
              <a:rPr lang="el-GR" sz="2200" dirty="0" smtClean="0"/>
              <a:t/>
            </a:r>
            <a:br>
              <a:rPr lang="el-GR" sz="2200" dirty="0" smtClean="0"/>
            </a:br>
            <a:r>
              <a:rPr lang="el-GR" sz="2200" dirty="0" smtClean="0"/>
              <a:t/>
            </a:r>
            <a:br>
              <a:rPr lang="el-GR" sz="2200" dirty="0" smtClean="0"/>
            </a:br>
            <a:r>
              <a:rPr lang="el-GR" sz="2200" dirty="0" smtClean="0"/>
              <a:t/>
            </a:r>
            <a:br>
              <a:rPr lang="el-GR" sz="2200" dirty="0" smtClean="0"/>
            </a:br>
            <a:r>
              <a:rPr lang="el-GR" sz="2200" dirty="0" smtClean="0"/>
              <a:t/>
            </a:r>
            <a:br>
              <a:rPr lang="el-GR" sz="2200" dirty="0" smtClean="0"/>
            </a:br>
            <a:r>
              <a:rPr lang="el-GR" sz="2200" dirty="0" smtClean="0"/>
              <a:t/>
            </a:r>
            <a:br>
              <a:rPr lang="el-GR" sz="2200" dirty="0" smtClean="0"/>
            </a:br>
            <a:r>
              <a:rPr lang="el-GR" sz="2200" dirty="0" smtClean="0"/>
              <a:t/>
            </a:r>
            <a:br>
              <a:rPr lang="el-GR" sz="2200" dirty="0" smtClean="0"/>
            </a:br>
            <a:r>
              <a:rPr lang="el-GR" sz="2200" dirty="0" smtClean="0"/>
              <a:t/>
            </a:r>
            <a:br>
              <a:rPr lang="el-GR" sz="2200" dirty="0" smtClean="0"/>
            </a:br>
            <a:r>
              <a:rPr lang="el-GR" sz="2200" dirty="0" smtClean="0"/>
              <a:t/>
            </a:r>
            <a:br>
              <a:rPr lang="el-GR" sz="2200" dirty="0" smtClean="0"/>
            </a:br>
            <a:r>
              <a:rPr lang="el-GR" sz="2200" dirty="0" smtClean="0"/>
              <a:t/>
            </a:r>
            <a:br>
              <a:rPr lang="el-GR" sz="2200" dirty="0" smtClean="0"/>
            </a:br>
            <a:r>
              <a:rPr lang="el-GR" sz="2200" dirty="0" smtClean="0"/>
              <a:t/>
            </a:r>
            <a:br>
              <a:rPr lang="el-GR" sz="2200" dirty="0" smtClean="0"/>
            </a:br>
            <a:r>
              <a:rPr lang="el-GR" sz="2200" dirty="0" smtClean="0"/>
              <a:t/>
            </a:r>
            <a:br>
              <a:rPr lang="el-GR" sz="2200" dirty="0" smtClean="0"/>
            </a:br>
            <a:r>
              <a:rPr lang="el-GR" sz="2200" dirty="0" smtClean="0"/>
              <a:t/>
            </a:r>
            <a:br>
              <a:rPr lang="el-GR" sz="2200" dirty="0" smtClean="0"/>
            </a:br>
            <a:r>
              <a:rPr lang="el-GR" sz="2200" dirty="0" smtClean="0"/>
              <a:t/>
            </a:r>
            <a:br>
              <a:rPr lang="el-GR" sz="2200" dirty="0" smtClean="0"/>
            </a:br>
            <a:r>
              <a:rPr lang="el-GR" sz="2200" dirty="0" smtClean="0"/>
              <a:t/>
            </a:r>
            <a:br>
              <a:rPr lang="el-GR" sz="2200" dirty="0" smtClean="0"/>
            </a:br>
            <a:r>
              <a:rPr lang="el-GR" sz="2200" dirty="0" smtClean="0"/>
              <a:t/>
            </a:r>
            <a:br>
              <a:rPr lang="el-GR" sz="2200" dirty="0" smtClean="0"/>
            </a:br>
            <a:r>
              <a:rPr lang="el-GR" sz="2200" dirty="0" smtClean="0"/>
              <a:t/>
            </a:r>
            <a:br>
              <a:rPr lang="el-GR" sz="2200" dirty="0" smtClean="0"/>
            </a:br>
            <a:r>
              <a:rPr lang="el-GR" sz="2200" dirty="0" smtClean="0"/>
              <a:t/>
            </a:r>
            <a:br>
              <a:rPr lang="el-GR" sz="2200" dirty="0" smtClean="0"/>
            </a:br>
            <a:r>
              <a:rPr lang="el-GR" sz="2200" dirty="0" smtClean="0"/>
              <a:t/>
            </a:r>
            <a:br>
              <a:rPr lang="el-GR" sz="2200" dirty="0" smtClean="0"/>
            </a:br>
            <a:r>
              <a:rPr lang="el-GR" sz="2200" dirty="0" smtClean="0"/>
              <a:t/>
            </a:r>
            <a:br>
              <a:rPr lang="el-GR" sz="2200" dirty="0" smtClean="0"/>
            </a:br>
            <a:r>
              <a:rPr lang="el-GR" sz="2200" dirty="0" smtClean="0"/>
              <a:t/>
            </a:r>
            <a:br>
              <a:rPr lang="el-GR" sz="2200" dirty="0" smtClean="0"/>
            </a:br>
            <a:r>
              <a:rPr lang="el-GR" sz="2200" dirty="0" smtClean="0"/>
              <a:t/>
            </a:r>
            <a:br>
              <a:rPr lang="el-GR" sz="2200" dirty="0" smtClean="0"/>
            </a:br>
            <a:r>
              <a:rPr lang="el-GR" sz="2200" dirty="0" smtClean="0"/>
              <a:t/>
            </a:r>
            <a:br>
              <a:rPr lang="el-GR" sz="2200" dirty="0" smtClean="0"/>
            </a:br>
            <a:r>
              <a:rPr lang="el-GR" sz="2200" dirty="0" smtClean="0"/>
              <a:t/>
            </a:r>
            <a:br>
              <a:rPr lang="el-GR" sz="2200" dirty="0" smtClean="0"/>
            </a:br>
            <a:r>
              <a:rPr lang="el-GR" sz="2200" dirty="0" smtClean="0"/>
              <a:t/>
            </a:r>
            <a:br>
              <a:rPr lang="el-GR" sz="2200" dirty="0" smtClean="0"/>
            </a:br>
            <a:r>
              <a:rPr lang="el-GR" sz="2200" dirty="0" smtClean="0"/>
              <a:t/>
            </a:r>
            <a:br>
              <a:rPr lang="el-GR" sz="2200" dirty="0" smtClean="0"/>
            </a:br>
            <a:r>
              <a:rPr lang="el-GR" sz="2200" dirty="0" smtClean="0"/>
              <a:t/>
            </a:r>
            <a:br>
              <a:rPr lang="el-GR" sz="2200" dirty="0" smtClean="0"/>
            </a:br>
            <a:r>
              <a:rPr lang="el-GR" sz="2200" dirty="0" smtClean="0"/>
              <a:t/>
            </a:r>
            <a:br>
              <a:rPr lang="el-GR" sz="2200" dirty="0" smtClean="0"/>
            </a:br>
            <a:r>
              <a:rPr lang="el-GR" sz="2200" dirty="0" smtClean="0"/>
              <a:t/>
            </a:r>
            <a:br>
              <a:rPr lang="el-GR" sz="2200" dirty="0" smtClean="0"/>
            </a:br>
            <a:r>
              <a:rPr lang="el-GR" sz="2200" dirty="0" smtClean="0"/>
              <a:t/>
            </a:r>
            <a:br>
              <a:rPr lang="el-GR" sz="2200" dirty="0" smtClean="0"/>
            </a:br>
            <a:r>
              <a:rPr lang="el-GR" sz="2200" dirty="0" smtClean="0"/>
              <a:t/>
            </a:r>
            <a:br>
              <a:rPr lang="el-GR" sz="2200" dirty="0" smtClean="0"/>
            </a:br>
            <a:r>
              <a:rPr lang="el-GR" sz="2200" dirty="0" smtClean="0"/>
              <a:t/>
            </a:r>
            <a:br>
              <a:rPr lang="el-GR" sz="2200" dirty="0" smtClean="0"/>
            </a:br>
            <a:r>
              <a:rPr lang="el-GR" sz="2200" dirty="0" smtClean="0"/>
              <a:t/>
            </a:r>
            <a:br>
              <a:rPr lang="el-GR" sz="2200" dirty="0" smtClean="0"/>
            </a:br>
            <a:r>
              <a:rPr lang="el-GR" sz="2200" dirty="0" smtClean="0"/>
              <a:t/>
            </a:r>
            <a:br>
              <a:rPr lang="el-GR" sz="2200" dirty="0" smtClean="0"/>
            </a:br>
            <a:r>
              <a:rPr lang="el-GR" sz="2200" dirty="0" smtClean="0"/>
              <a:t/>
            </a:r>
            <a:br>
              <a:rPr lang="el-GR" sz="2200" dirty="0" smtClean="0"/>
            </a:br>
            <a:r>
              <a:rPr lang="el-GR" sz="2200" dirty="0" smtClean="0"/>
              <a:t/>
            </a:r>
            <a:br>
              <a:rPr lang="el-GR" sz="2200" dirty="0" smtClean="0"/>
            </a:br>
            <a:r>
              <a:rPr lang="el-GR" sz="2200" dirty="0" smtClean="0"/>
              <a:t/>
            </a:r>
            <a:br>
              <a:rPr lang="el-GR" sz="2200" dirty="0" smtClean="0"/>
            </a:br>
            <a:r>
              <a:rPr lang="el-GR" sz="2200" dirty="0" smtClean="0"/>
              <a:t/>
            </a:r>
            <a:br>
              <a:rPr lang="el-GR" sz="2200" dirty="0" smtClean="0"/>
            </a:br>
            <a:r>
              <a:rPr lang="el-GR" sz="2200" dirty="0" smtClean="0"/>
              <a:t/>
            </a:r>
            <a:br>
              <a:rPr lang="el-GR" sz="2200" dirty="0" smtClean="0"/>
            </a:br>
            <a:r>
              <a:rPr lang="el-GR" sz="2200" dirty="0" smtClean="0"/>
              <a:t/>
            </a:r>
            <a:br>
              <a:rPr lang="el-GR" sz="2200" dirty="0" smtClean="0"/>
            </a:br>
            <a:r>
              <a:rPr lang="el-GR" sz="2200" dirty="0" smtClean="0"/>
              <a:t/>
            </a:r>
            <a:br>
              <a:rPr lang="el-GR" sz="2200" dirty="0" smtClean="0"/>
            </a:br>
            <a:r>
              <a:rPr lang="el-GR" sz="2200" dirty="0" smtClean="0"/>
              <a:t/>
            </a:r>
            <a:br>
              <a:rPr lang="el-GR" sz="2200" dirty="0" smtClean="0"/>
            </a:br>
            <a:r>
              <a:rPr lang="el-GR" sz="2200" dirty="0" smtClean="0"/>
              <a:t/>
            </a:r>
            <a:br>
              <a:rPr lang="el-GR" sz="2200" dirty="0" smtClean="0"/>
            </a:br>
            <a:r>
              <a:rPr lang="el-GR" sz="2200" dirty="0" smtClean="0"/>
              <a:t/>
            </a:r>
            <a:br>
              <a:rPr lang="el-GR" sz="2200" dirty="0" smtClean="0"/>
            </a:br>
            <a:r>
              <a:rPr lang="el-GR" sz="2200" dirty="0" smtClean="0"/>
              <a:t/>
            </a:r>
            <a:br>
              <a:rPr lang="el-GR" sz="2200" dirty="0" smtClean="0"/>
            </a:br>
            <a:r>
              <a:rPr lang="el-GR" sz="2200" dirty="0" smtClean="0"/>
              <a:t/>
            </a:r>
            <a:br>
              <a:rPr lang="el-GR" sz="2200" dirty="0" smtClean="0"/>
            </a:br>
            <a:r>
              <a:rPr lang="el-GR" sz="2200" dirty="0" smtClean="0"/>
              <a:t/>
            </a:r>
            <a:br>
              <a:rPr lang="el-GR" sz="2200" dirty="0" smtClean="0"/>
            </a:br>
            <a:r>
              <a:rPr lang="el-GR" sz="2200" dirty="0" smtClean="0"/>
              <a:t/>
            </a:r>
            <a:br>
              <a:rPr lang="el-GR" sz="2200" dirty="0" smtClean="0"/>
            </a:br>
            <a:r>
              <a:rPr lang="el-GR" sz="2200" dirty="0" smtClean="0"/>
              <a:t/>
            </a:r>
            <a:br>
              <a:rPr lang="el-GR" sz="2200" dirty="0" smtClean="0"/>
            </a:br>
            <a:r>
              <a:rPr lang="el-GR" sz="2200" dirty="0" smtClean="0"/>
              <a:t/>
            </a:r>
            <a:br>
              <a:rPr lang="el-GR" sz="2200" dirty="0" smtClean="0"/>
            </a:br>
            <a:r>
              <a:rPr lang="el-GR" sz="2200" dirty="0" smtClean="0"/>
              <a:t/>
            </a:r>
            <a:br>
              <a:rPr lang="el-GR" sz="2200" dirty="0" smtClean="0"/>
            </a:br>
            <a:r>
              <a:rPr lang="el-GR" sz="2200" dirty="0" smtClean="0"/>
              <a:t/>
            </a:r>
            <a:br>
              <a:rPr lang="el-GR" sz="2200" dirty="0" smtClean="0"/>
            </a:br>
            <a:r>
              <a:rPr lang="el-GR" sz="2200" dirty="0" smtClean="0"/>
              <a:t/>
            </a:r>
            <a:br>
              <a:rPr lang="el-GR" sz="2200" dirty="0" smtClean="0"/>
            </a:br>
            <a:r>
              <a:rPr lang="el-GR" sz="2200" dirty="0" smtClean="0"/>
              <a:t/>
            </a:r>
            <a:br>
              <a:rPr lang="el-GR" sz="2200" dirty="0" smtClean="0"/>
            </a:br>
            <a:r>
              <a:rPr lang="el-GR" sz="2200" dirty="0" smtClean="0"/>
              <a:t/>
            </a:r>
            <a:br>
              <a:rPr lang="el-GR" sz="2200" dirty="0" smtClean="0"/>
            </a:br>
            <a:r>
              <a:rPr lang="el-GR" sz="2200" dirty="0" smtClean="0"/>
              <a:t/>
            </a:r>
            <a:br>
              <a:rPr lang="el-GR" sz="2200" dirty="0" smtClean="0"/>
            </a:br>
            <a:r>
              <a:rPr lang="el-GR" sz="2200" dirty="0" smtClean="0"/>
              <a:t/>
            </a:r>
            <a:br>
              <a:rPr lang="el-GR" sz="2200" dirty="0" smtClean="0"/>
            </a:br>
            <a:r>
              <a:rPr lang="el-GR" sz="2200" dirty="0" smtClean="0"/>
              <a:t/>
            </a:r>
            <a:br>
              <a:rPr lang="el-GR" sz="2200" dirty="0" smtClean="0"/>
            </a:br>
            <a:r>
              <a:rPr lang="el-GR" sz="2200" dirty="0" smtClean="0"/>
              <a:t/>
            </a:r>
            <a:br>
              <a:rPr lang="el-GR" sz="2200" dirty="0" smtClean="0"/>
            </a:br>
            <a:r>
              <a:rPr lang="el-GR" sz="2200" dirty="0" smtClean="0"/>
              <a:t/>
            </a:r>
            <a:br>
              <a:rPr lang="el-GR" sz="2200" dirty="0" smtClean="0"/>
            </a:br>
            <a:r>
              <a:rPr lang="el-GR" sz="2200" dirty="0" smtClean="0"/>
              <a:t/>
            </a:r>
            <a:br>
              <a:rPr lang="el-GR" sz="2200" dirty="0" smtClean="0"/>
            </a:br>
            <a:r>
              <a:rPr lang="el-GR" sz="2200" dirty="0" smtClean="0"/>
              <a:t/>
            </a:r>
            <a:br>
              <a:rPr lang="el-GR" sz="2200" dirty="0" smtClean="0"/>
            </a:br>
            <a:r>
              <a:rPr lang="el-GR" sz="2200" dirty="0" smtClean="0"/>
              <a:t/>
            </a:r>
            <a:br>
              <a:rPr lang="el-GR" sz="2200" dirty="0" smtClean="0"/>
            </a:br>
            <a:r>
              <a:rPr lang="el-GR" sz="2200" dirty="0" smtClean="0"/>
              <a:t/>
            </a:r>
            <a:br>
              <a:rPr lang="el-GR" sz="2200" dirty="0" smtClean="0"/>
            </a:br>
            <a:r>
              <a:rPr lang="el-GR" sz="2200" dirty="0" smtClean="0"/>
              <a:t/>
            </a:r>
            <a:br>
              <a:rPr lang="el-GR" sz="2200" dirty="0" smtClean="0"/>
            </a:br>
            <a:r>
              <a:rPr lang="el-GR" sz="2200" dirty="0" smtClean="0"/>
              <a:t/>
            </a:r>
            <a:br>
              <a:rPr lang="el-GR" sz="2200" dirty="0" smtClean="0"/>
            </a:br>
            <a:r>
              <a:rPr lang="el-GR" sz="2200" dirty="0" smtClean="0"/>
              <a:t/>
            </a:r>
            <a:br>
              <a:rPr lang="el-GR" sz="2200" dirty="0" smtClean="0"/>
            </a:br>
            <a:r>
              <a:rPr lang="el-GR" sz="2200" dirty="0" smtClean="0"/>
              <a:t/>
            </a:r>
            <a:br>
              <a:rPr lang="el-GR" sz="2200" dirty="0" smtClean="0"/>
            </a:br>
            <a:r>
              <a:rPr lang="el-GR" sz="2200" dirty="0" smtClean="0"/>
              <a:t/>
            </a:r>
            <a:br>
              <a:rPr lang="el-GR" sz="2200" dirty="0" smtClean="0"/>
            </a:br>
            <a:r>
              <a:rPr lang="el-GR" sz="2200" dirty="0" smtClean="0"/>
              <a:t/>
            </a:r>
            <a:br>
              <a:rPr lang="el-GR" sz="2200" dirty="0" smtClean="0"/>
            </a:br>
            <a:r>
              <a:rPr lang="el-GR" sz="2200" dirty="0" smtClean="0"/>
              <a:t/>
            </a:r>
            <a:br>
              <a:rPr lang="el-GR" sz="2200" dirty="0" smtClean="0"/>
            </a:br>
            <a:r>
              <a:rPr lang="el-GR" sz="2200" dirty="0" smtClean="0"/>
              <a:t/>
            </a:r>
            <a:br>
              <a:rPr lang="el-GR" sz="2200" dirty="0" smtClean="0"/>
            </a:br>
            <a:r>
              <a:rPr lang="el-GR" sz="2200" dirty="0" smtClean="0"/>
              <a:t/>
            </a:r>
            <a:br>
              <a:rPr lang="el-GR" sz="2200" dirty="0" smtClean="0"/>
            </a:br>
            <a:r>
              <a:rPr lang="el-GR" sz="2200" dirty="0" smtClean="0"/>
              <a:t/>
            </a:r>
            <a:br>
              <a:rPr lang="el-GR" sz="2200" dirty="0" smtClean="0"/>
            </a:br>
            <a:r>
              <a:rPr lang="el-GR" sz="2200" dirty="0" smtClean="0"/>
              <a:t/>
            </a:r>
            <a:br>
              <a:rPr lang="el-GR" sz="2200" dirty="0" smtClean="0"/>
            </a:br>
            <a:r>
              <a:rPr lang="el-GR" sz="2200" dirty="0" smtClean="0"/>
              <a:t/>
            </a:r>
            <a:br>
              <a:rPr lang="el-GR" sz="2200" dirty="0" smtClean="0"/>
            </a:br>
            <a:r>
              <a:rPr lang="el-GR" sz="2200" dirty="0" smtClean="0"/>
              <a:t/>
            </a:r>
            <a:br>
              <a:rPr lang="el-GR" sz="2200" dirty="0" smtClean="0"/>
            </a:br>
            <a:r>
              <a:rPr lang="el-GR" sz="2200" dirty="0" smtClean="0"/>
              <a:t/>
            </a:r>
            <a:br>
              <a:rPr lang="el-GR" sz="2200" dirty="0" smtClean="0"/>
            </a:br>
            <a:r>
              <a:rPr lang="el-GR" sz="2200" dirty="0" smtClean="0"/>
              <a:t/>
            </a:r>
            <a:br>
              <a:rPr lang="el-GR" sz="2200" dirty="0" smtClean="0"/>
            </a:br>
            <a:r>
              <a:rPr lang="el-GR" sz="2200" dirty="0" smtClean="0"/>
              <a:t/>
            </a:r>
            <a:br>
              <a:rPr lang="el-GR" sz="2200" dirty="0" smtClean="0"/>
            </a:br>
            <a:r>
              <a:rPr lang="el-GR" sz="2200" dirty="0" smtClean="0"/>
              <a:t/>
            </a:r>
            <a:br>
              <a:rPr lang="el-GR" sz="2200" dirty="0" smtClean="0"/>
            </a:br>
            <a:r>
              <a:rPr lang="el-GR" sz="2200" dirty="0" smtClean="0"/>
              <a:t/>
            </a:r>
            <a:br>
              <a:rPr lang="el-GR" sz="2200" dirty="0" smtClean="0"/>
            </a:br>
            <a:r>
              <a:rPr lang="el-GR" sz="2200" dirty="0" smtClean="0"/>
              <a:t/>
            </a:r>
            <a:br>
              <a:rPr lang="el-GR" sz="2200" dirty="0" smtClean="0"/>
            </a:br>
            <a:r>
              <a:rPr lang="en-US" sz="3100" dirty="0" smtClean="0"/>
              <a:t>Άνθρωποι </a:t>
            </a:r>
            <a:r>
              <a:rPr lang="el-GR" sz="3100" dirty="0" smtClean="0"/>
              <a:t>με χρόνια νοσήματα, όπως ΣΔ &amp; καρδιοπάθεια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Υγιείς, αν επιλέγουν υγιείς συμπεριφορές </a:t>
            </a:r>
          </a:p>
          <a:p>
            <a:pPr>
              <a:buNone/>
            </a:pPr>
            <a:r>
              <a:rPr lang="el-GR" sz="2800" b="1" dirty="0" smtClean="0"/>
              <a:t>				</a:t>
            </a:r>
          </a:p>
          <a:p>
            <a:r>
              <a:rPr lang="el-GR" dirty="0" smtClean="0"/>
              <a:t>Συμμετοχή στη θεραπεία</a:t>
            </a:r>
          </a:p>
          <a:p>
            <a:endParaRPr lang="el-GR" dirty="0" smtClean="0"/>
          </a:p>
          <a:p>
            <a:r>
              <a:rPr lang="el-GR" dirty="0" smtClean="0"/>
              <a:t>Το άτομο με ψυχικό νόσημα?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Ψυχικά νοσήματα - Συμπτώματα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Σκέψεις</a:t>
            </a:r>
          </a:p>
          <a:p>
            <a:endParaRPr lang="el-GR" dirty="0" smtClean="0"/>
          </a:p>
          <a:p>
            <a:r>
              <a:rPr lang="el-GR" dirty="0" smtClean="0"/>
              <a:t>Συναίσθημα</a:t>
            </a:r>
          </a:p>
          <a:p>
            <a:endParaRPr lang="el-GR" dirty="0" smtClean="0"/>
          </a:p>
          <a:p>
            <a:r>
              <a:rPr lang="el-GR" dirty="0" smtClean="0"/>
              <a:t>Συμπεριφορά</a:t>
            </a:r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29124" y="2000240"/>
            <a:ext cx="2776545" cy="4358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Επιδημιολογικά στοιχεία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25% πληθυσμού</a:t>
            </a:r>
          </a:p>
          <a:p>
            <a:endParaRPr lang="el-GR" dirty="0" smtClean="0"/>
          </a:p>
          <a:p>
            <a:r>
              <a:rPr lang="el-GR" dirty="0" smtClean="0"/>
              <a:t>60% ηλικιωμένων</a:t>
            </a:r>
          </a:p>
          <a:p>
            <a:endParaRPr lang="el-GR" dirty="0" smtClean="0"/>
          </a:p>
          <a:p>
            <a:r>
              <a:rPr lang="el-GR" dirty="0" smtClean="0"/>
              <a:t>90% αυτοκτονιών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83183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Πολιτισμικές Ιδιαιτερότητες</a:t>
            </a:r>
            <a:endParaRPr lang="en-US" dirty="0"/>
          </a:p>
        </p:txBody>
      </p:sp>
      <p:sp>
        <p:nvSpPr>
          <p:cNvPr id="5" name="4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Αξιολόγηση πολιτισμού-Κουλτούρας – σύνδρομα που σχετίζονται με τον Πολιτισμό</a:t>
            </a:r>
          </a:p>
          <a:p>
            <a:pPr lvl="1"/>
            <a:r>
              <a:rPr lang="el-GR" dirty="0" smtClean="0"/>
              <a:t>Ποιος είναι ασθενής</a:t>
            </a:r>
          </a:p>
          <a:p>
            <a:pPr lvl="1"/>
            <a:r>
              <a:rPr lang="el-GR" dirty="0" smtClean="0"/>
              <a:t>Περιγραφή συμπτωμάτων</a:t>
            </a:r>
          </a:p>
          <a:p>
            <a:pPr lvl="1"/>
            <a:r>
              <a:rPr lang="el-GR" dirty="0" smtClean="0"/>
              <a:t>Διερεύνηση κουλτούρας</a:t>
            </a:r>
          </a:p>
          <a:p>
            <a:endParaRPr lang="el-GR" dirty="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1142984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 smtClean="0"/>
              <a:t>Πολιτισμική Ταυτότητα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Ανήκουν όλοι στην κυρίαρχη κουλτούρα της χώρας?</a:t>
            </a:r>
          </a:p>
          <a:p>
            <a:endParaRPr lang="el-GR" dirty="0" smtClean="0"/>
          </a:p>
          <a:p>
            <a:r>
              <a:rPr lang="el-GR" dirty="0" smtClean="0"/>
              <a:t>Πόσες πολιτισμικές υποκουλτούρες αναγνωρίζεται?</a:t>
            </a:r>
          </a:p>
          <a:p>
            <a:endParaRPr lang="el-GR" dirty="0" smtClean="0"/>
          </a:p>
          <a:p>
            <a:r>
              <a:rPr lang="el-GR" dirty="0" smtClean="0"/>
              <a:t>Σημεία διαφοράς</a:t>
            </a:r>
            <a:r>
              <a:rPr lang="en-US" dirty="0" smtClean="0"/>
              <a:t>:</a:t>
            </a:r>
            <a:r>
              <a:rPr lang="el-GR" dirty="0" smtClean="0"/>
              <a:t> φύλο, θρησκεία, γλώσσα, ???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 smtClean="0"/>
              <a:t>Πολιτισμικές Ερμηνείες Υγείας – Νόσου</a:t>
            </a:r>
            <a:br>
              <a:rPr lang="el-GR" sz="3200" dirty="0" smtClean="0"/>
            </a:br>
            <a:endParaRPr lang="en-US" sz="3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Δυτικός κόσμος</a:t>
            </a:r>
            <a:endParaRPr lang="en-US" dirty="0" smtClean="0"/>
          </a:p>
          <a:p>
            <a:endParaRPr lang="el-GR" dirty="0" smtClean="0"/>
          </a:p>
          <a:p>
            <a:r>
              <a:rPr lang="en-US" dirty="0" smtClean="0"/>
              <a:t>DSM</a:t>
            </a:r>
            <a:endParaRPr lang="el-GR" dirty="0" smtClean="0"/>
          </a:p>
          <a:p>
            <a:pPr lvl="1"/>
            <a:r>
              <a:rPr lang="el-GR" dirty="0" smtClean="0"/>
              <a:t>Αμόκ (Ινδονησία)</a:t>
            </a:r>
          </a:p>
          <a:p>
            <a:pPr lvl="1"/>
            <a:endParaRPr lang="el-GR" dirty="0" smtClean="0"/>
          </a:p>
          <a:p>
            <a:pPr lvl="1"/>
            <a:r>
              <a:rPr lang="en-US" dirty="0" err="1" smtClean="0"/>
              <a:t>Nervios</a:t>
            </a:r>
            <a:r>
              <a:rPr lang="el-GR" dirty="0" smtClean="0"/>
              <a:t> (Ισπανόφωνοι)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Mal de </a:t>
            </a:r>
            <a:r>
              <a:rPr lang="en-US" dirty="0" err="1" smtClean="0"/>
              <a:t>ojo</a:t>
            </a:r>
            <a:r>
              <a:rPr lang="el-GR" dirty="0" smtClean="0"/>
              <a:t> (Μεσόγειος)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Black out</a:t>
            </a:r>
            <a:r>
              <a:rPr lang="el-GR" dirty="0" smtClean="0"/>
              <a:t> (Καραϊβική) </a:t>
            </a:r>
          </a:p>
          <a:p>
            <a:endParaRPr lang="el-GR" dirty="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8572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sz="2800" dirty="0" smtClean="0"/>
              <a:t>Πολιτισμικοί παράγοντες που σχετίζονται με Περιβάλλον και Λειτουργικότητα ασθενή </a:t>
            </a:r>
            <a:br>
              <a:rPr lang="el-GR" sz="2800" dirty="0" smtClean="0"/>
            </a:br>
            <a:endParaRPr lang="en-US" sz="28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Κοινωνικό στίγμα</a:t>
            </a:r>
          </a:p>
          <a:p>
            <a:endParaRPr lang="el-GR" dirty="0" smtClean="0"/>
          </a:p>
          <a:p>
            <a:r>
              <a:rPr lang="el-GR" dirty="0" smtClean="0"/>
              <a:t>Υποστηρικτικό κοινωνικό δίκτυο</a:t>
            </a:r>
          </a:p>
          <a:p>
            <a:endParaRPr lang="el-GR" dirty="0" smtClean="0"/>
          </a:p>
          <a:p>
            <a:r>
              <a:rPr lang="el-GR" dirty="0" smtClean="0"/>
              <a:t>Θρησκεία,</a:t>
            </a:r>
          </a:p>
          <a:p>
            <a:endParaRPr lang="el-GR" dirty="0" smtClean="0"/>
          </a:p>
          <a:p>
            <a:r>
              <a:rPr lang="el-GR" dirty="0" smtClean="0"/>
              <a:t>Συγγενικά δίκτυα (οικονομική, πρακτική υποστήριξη)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099050"/>
          </a:xfrm>
        </p:spPr>
        <p:txBody>
          <a:bodyPr/>
          <a:lstStyle/>
          <a:p>
            <a:pPr eaLnBrk="1" hangingPunct="1"/>
            <a:r>
              <a:rPr lang="el-GR" smtClean="0"/>
              <a:t/>
            </a:r>
            <a:br>
              <a:rPr lang="el-GR" smtClean="0"/>
            </a:br>
            <a:r>
              <a:rPr lang="el-GR" b="1" i="1" smtClean="0">
                <a:solidFill>
                  <a:srgbClr val="800000"/>
                </a:solidFill>
                <a:latin typeface="Times New Roman" panose="02020603050405020304" pitchFamily="18" charset="0"/>
              </a:rPr>
              <a:t>Ψυχολογία   Υγείας</a:t>
            </a:r>
          </a:p>
        </p:txBody>
      </p:sp>
    </p:spTree>
    <p:extLst>
      <p:ext uri="{BB962C8B-B14F-4D97-AF65-F5344CB8AC3E}">
        <p14:creationId xmlns:p14="http://schemas.microsoft.com/office/powerpoint/2010/main" val="33775846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76250"/>
            <a:ext cx="8229600" cy="564991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l-GR" sz="2800" smtClean="0">
                <a:latin typeface="Times New Roman" panose="02020603050405020304" pitchFamily="18" charset="0"/>
              </a:rPr>
              <a:t>	</a:t>
            </a:r>
            <a:r>
              <a:rPr lang="el-GR" sz="2800" b="1" smtClean="0">
                <a:solidFill>
                  <a:srgbClr val="990033"/>
                </a:solidFill>
                <a:latin typeface="Times New Roman" panose="02020603050405020304" pitchFamily="18" charset="0"/>
              </a:rPr>
              <a:t>Η σύνθεση της γνώσης για τις βιολογικές, γνωστικές – συναισθηματικές, κοινωνικές και ψυχολογικές βάσεις της υγείας και της ασθένειας, με τη γνώση για τις βιολογικές, γνωστικές – συναισθηματικές, κοινωνικές και ψυχολογικές βάσεις της συμπεριφοράς.</a:t>
            </a:r>
          </a:p>
          <a:p>
            <a:pPr eaLnBrk="1" hangingPunct="1">
              <a:buFontTx/>
              <a:buNone/>
            </a:pPr>
            <a:endParaRPr lang="el-GR" sz="2800" b="1" smtClean="0">
              <a:latin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el-GR" sz="2800" smtClean="0">
                <a:solidFill>
                  <a:srgbClr val="800000"/>
                </a:solidFill>
                <a:latin typeface="Times New Roman" panose="02020603050405020304" pitchFamily="18" charset="0"/>
              </a:rPr>
              <a:t>Στόχος (α) η προαγωγή και διατήρηση της υγείας, (β) η πρόληψη και η αντιμετώπιση της ασθένειας και της αναπηρίας και, (γ) η βελτίωση του συστήματος υγείας.</a:t>
            </a:r>
          </a:p>
          <a:p>
            <a:pPr eaLnBrk="1" hangingPunct="1">
              <a:buFontTx/>
              <a:buNone/>
            </a:pPr>
            <a:r>
              <a:rPr lang="el-GR" sz="2800" smtClean="0">
                <a:latin typeface="Times New Roman" panose="02020603050405020304" pitchFamily="18" charset="0"/>
              </a:rPr>
              <a:t>(Α</a:t>
            </a:r>
            <a:r>
              <a:rPr lang="en-US" sz="2800" smtClean="0">
                <a:latin typeface="Times New Roman" panose="02020603050405020304" pitchFamily="18" charset="0"/>
              </a:rPr>
              <a:t>PA, Div. 38, Temple Summit Report, 2/7/2007)</a:t>
            </a:r>
            <a:endParaRPr lang="el-GR" sz="280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49153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04813"/>
            <a:ext cx="8229600" cy="57213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sz="2200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1972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sz="2200" smtClean="0">
                <a:latin typeface="Times New Roman" panose="02020603050405020304" pitchFamily="18" charset="0"/>
              </a:rPr>
              <a:t>Ιδρύεται στην ΑΡΑ κλάδος ΨυχΥγείας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l-GR" sz="2200" smtClean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sz="2200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1986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sz="2200" smtClean="0">
                <a:latin typeface="Times New Roman" panose="02020603050405020304" pitchFamily="18" charset="0"/>
              </a:rPr>
              <a:t>Ιδρύεται κλάδος στην </a:t>
            </a:r>
            <a:r>
              <a:rPr lang="en-US" sz="2200" smtClean="0">
                <a:latin typeface="Times New Roman" panose="02020603050405020304" pitchFamily="18" charset="0"/>
              </a:rPr>
              <a:t>International Association for Applied Psychology</a:t>
            </a:r>
            <a:endParaRPr lang="el-GR" sz="2200" smtClean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sz="2200" smtClean="0">
                <a:latin typeface="Times New Roman" panose="02020603050405020304" pitchFamily="18" charset="0"/>
              </a:rPr>
              <a:t>Ιδρύεται η </a:t>
            </a:r>
            <a:r>
              <a:rPr lang="en-US" sz="2200" smtClean="0">
                <a:latin typeface="Times New Roman" panose="02020603050405020304" pitchFamily="18" charset="0"/>
              </a:rPr>
              <a:t>EHPS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200" smtClean="0">
                <a:latin typeface="Times New Roman" panose="02020603050405020304" pitchFamily="18" charset="0"/>
              </a:rPr>
              <a:t>H BPS </a:t>
            </a:r>
            <a:r>
              <a:rPr lang="el-GR" sz="2200" smtClean="0">
                <a:latin typeface="Times New Roman" panose="02020603050405020304" pitchFamily="18" charset="0"/>
              </a:rPr>
              <a:t>ιδρύει τομέα ΨυχΥγ</a:t>
            </a:r>
            <a:endParaRPr lang="en-US" sz="2200" smtClean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l-GR" sz="2200" b="1" smtClean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200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199</a:t>
            </a:r>
            <a:r>
              <a:rPr lang="el-GR" sz="2200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1</a:t>
            </a:r>
            <a:endParaRPr lang="en-US" sz="2200" b="1" smtClean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sz="2200" smtClean="0">
                <a:latin typeface="Times New Roman" panose="02020603050405020304" pitchFamily="18" charset="0"/>
              </a:rPr>
              <a:t>Αναγνωρίζεται επισήμως επαγγελματικός τίτλος «ψυχολόγου υγείας» στην Αυστρία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200" smtClean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200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1997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sz="2200" smtClean="0">
                <a:latin typeface="Times New Roman" panose="02020603050405020304" pitchFamily="18" charset="0"/>
              </a:rPr>
              <a:t>Ιδρύεται αυτόνομος κλάδος στον </a:t>
            </a:r>
            <a:r>
              <a:rPr lang="en-US" sz="2200" smtClean="0">
                <a:latin typeface="Times New Roman" panose="02020603050405020304" pitchFamily="18" charset="0"/>
              </a:rPr>
              <a:t>BPS</a:t>
            </a:r>
            <a:endParaRPr lang="el-GR" sz="2200" smtClean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l-GR" sz="2200" smtClean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sz="2200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2006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sz="2200" smtClean="0">
                <a:latin typeface="Times New Roman" panose="02020603050405020304" pitchFamily="18" charset="0"/>
              </a:rPr>
              <a:t>Κλάδος «Κλινικής και ΨυχΥγείας» στην ΕΛΨΕ</a:t>
            </a:r>
          </a:p>
        </p:txBody>
      </p:sp>
    </p:spTree>
    <p:extLst>
      <p:ext uri="{BB962C8B-B14F-4D97-AF65-F5344CB8AC3E}">
        <p14:creationId xmlns:p14="http://schemas.microsoft.com/office/powerpoint/2010/main" val="23197670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84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84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843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843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33375"/>
            <a:ext cx="8229600" cy="5792788"/>
          </a:xfrm>
        </p:spPr>
        <p:txBody>
          <a:bodyPr/>
          <a:lstStyle/>
          <a:p>
            <a:pPr algn="ctr" eaLnBrk="1" hangingPunct="1">
              <a:buFontTx/>
              <a:buNone/>
            </a:pPr>
            <a:endParaRPr lang="el-GR" sz="2800" smtClean="0">
              <a:latin typeface="Times New Roman" panose="02020603050405020304" pitchFamily="18" charset="0"/>
            </a:endParaRPr>
          </a:p>
        </p:txBody>
      </p:sp>
      <p:sp>
        <p:nvSpPr>
          <p:cNvPr id="6147" name="AutoShape 4"/>
          <p:cNvSpPr>
            <a:spLocks noChangeArrowheads="1"/>
          </p:cNvSpPr>
          <p:nvPr/>
        </p:nvSpPr>
        <p:spPr bwMode="auto">
          <a:xfrm>
            <a:off x="2916238" y="1268413"/>
            <a:ext cx="3167062" cy="2808287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l-GR"/>
          </a:p>
        </p:txBody>
      </p:sp>
      <p:sp>
        <p:nvSpPr>
          <p:cNvPr id="6148" name="Text Box 5"/>
          <p:cNvSpPr txBox="1">
            <a:spLocks noChangeArrowheads="1"/>
          </p:cNvSpPr>
          <p:nvPr/>
        </p:nvSpPr>
        <p:spPr bwMode="auto">
          <a:xfrm>
            <a:off x="3200400" y="836613"/>
            <a:ext cx="2590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b="1">
                <a:solidFill>
                  <a:srgbClr val="800000"/>
                </a:solidFill>
                <a:latin typeface="Times New Roman" panose="02020603050405020304" pitchFamily="18" charset="0"/>
              </a:rPr>
              <a:t>Σωματικά προβλήματα</a:t>
            </a:r>
          </a:p>
        </p:txBody>
      </p:sp>
      <p:sp>
        <p:nvSpPr>
          <p:cNvPr id="6149" name="Text Box 6"/>
          <p:cNvSpPr txBox="1">
            <a:spLocks noChangeArrowheads="1"/>
          </p:cNvSpPr>
          <p:nvPr/>
        </p:nvSpPr>
        <p:spPr bwMode="auto">
          <a:xfrm>
            <a:off x="3127375" y="4076700"/>
            <a:ext cx="26638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b="1">
                <a:solidFill>
                  <a:srgbClr val="800000"/>
                </a:solidFill>
                <a:latin typeface="Times New Roman" panose="02020603050405020304" pitchFamily="18" charset="0"/>
              </a:rPr>
              <a:t>Ψυχολογικές διαταραχές</a:t>
            </a:r>
          </a:p>
        </p:txBody>
      </p:sp>
      <p:sp>
        <p:nvSpPr>
          <p:cNvPr id="6150" name="Text Box 7"/>
          <p:cNvSpPr txBox="1">
            <a:spLocks noChangeArrowheads="1"/>
          </p:cNvSpPr>
          <p:nvPr/>
        </p:nvSpPr>
        <p:spPr bwMode="auto">
          <a:xfrm>
            <a:off x="1600200" y="2486025"/>
            <a:ext cx="11715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>
                <a:latin typeface="Times New Roman" panose="02020603050405020304" pitchFamily="18" charset="0"/>
              </a:rPr>
              <a:t>  </a:t>
            </a:r>
            <a:r>
              <a:rPr lang="el-GR" b="1">
                <a:solidFill>
                  <a:srgbClr val="800000"/>
                </a:solidFill>
                <a:latin typeface="Times New Roman" panose="02020603050405020304" pitchFamily="18" charset="0"/>
              </a:rPr>
              <a:t>Ιατρική</a:t>
            </a:r>
          </a:p>
        </p:txBody>
      </p:sp>
      <p:sp>
        <p:nvSpPr>
          <p:cNvPr id="6151" name="Text Box 8"/>
          <p:cNvSpPr txBox="1">
            <a:spLocks noChangeArrowheads="1"/>
          </p:cNvSpPr>
          <p:nvPr/>
        </p:nvSpPr>
        <p:spPr bwMode="auto">
          <a:xfrm>
            <a:off x="6156325" y="2486025"/>
            <a:ext cx="20161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b="1">
                <a:solidFill>
                  <a:srgbClr val="800000"/>
                </a:solidFill>
                <a:latin typeface="Times New Roman" panose="02020603050405020304" pitchFamily="18" charset="0"/>
              </a:rPr>
              <a:t>Ψυχολογία</a:t>
            </a:r>
          </a:p>
        </p:txBody>
      </p:sp>
      <p:sp>
        <p:nvSpPr>
          <p:cNvPr id="6152" name="Text Box 9"/>
          <p:cNvSpPr txBox="1">
            <a:spLocks noChangeArrowheads="1"/>
          </p:cNvSpPr>
          <p:nvPr/>
        </p:nvSpPr>
        <p:spPr bwMode="auto">
          <a:xfrm>
            <a:off x="3059113" y="1844675"/>
            <a:ext cx="1512887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sz="1700" b="1">
                <a:solidFill>
                  <a:srgbClr val="003399"/>
                </a:solidFill>
                <a:latin typeface="Times New Roman" panose="02020603050405020304" pitchFamily="18" charset="0"/>
              </a:rPr>
              <a:t>Διασυνδετική Ψυχιατρική</a:t>
            </a:r>
          </a:p>
        </p:txBody>
      </p:sp>
      <p:sp>
        <p:nvSpPr>
          <p:cNvPr id="6153" name="Text Box 10"/>
          <p:cNvSpPr txBox="1">
            <a:spLocks noChangeArrowheads="1"/>
          </p:cNvSpPr>
          <p:nvPr/>
        </p:nvSpPr>
        <p:spPr bwMode="auto">
          <a:xfrm>
            <a:off x="4572000" y="1844675"/>
            <a:ext cx="1512888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sz="1700" b="1">
                <a:solidFill>
                  <a:srgbClr val="003399"/>
                </a:solidFill>
                <a:latin typeface="Times New Roman" panose="02020603050405020304" pitchFamily="18" charset="0"/>
              </a:rPr>
              <a:t>Ψυχολογία Υγείας</a:t>
            </a:r>
          </a:p>
        </p:txBody>
      </p:sp>
      <p:sp>
        <p:nvSpPr>
          <p:cNvPr id="6154" name="Text Box 11"/>
          <p:cNvSpPr txBox="1">
            <a:spLocks noChangeArrowheads="1"/>
          </p:cNvSpPr>
          <p:nvPr/>
        </p:nvSpPr>
        <p:spPr bwMode="auto">
          <a:xfrm>
            <a:off x="3203575" y="3078163"/>
            <a:ext cx="1512888" cy="350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sz="1700" b="1">
                <a:solidFill>
                  <a:srgbClr val="003399"/>
                </a:solidFill>
                <a:latin typeface="Times New Roman" panose="02020603050405020304" pitchFamily="18" charset="0"/>
              </a:rPr>
              <a:t>Ψυχιατρική</a:t>
            </a:r>
          </a:p>
        </p:txBody>
      </p:sp>
      <p:sp>
        <p:nvSpPr>
          <p:cNvPr id="6155" name="Text Box 12"/>
          <p:cNvSpPr txBox="1">
            <a:spLocks noChangeArrowheads="1"/>
          </p:cNvSpPr>
          <p:nvPr/>
        </p:nvSpPr>
        <p:spPr bwMode="auto">
          <a:xfrm>
            <a:off x="4572000" y="2963863"/>
            <a:ext cx="1512888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sz="1700" b="1">
                <a:solidFill>
                  <a:srgbClr val="003399"/>
                </a:solidFill>
                <a:latin typeface="Times New Roman" panose="02020603050405020304" pitchFamily="18" charset="0"/>
              </a:rPr>
              <a:t>Κλινική Ψυχολογία</a:t>
            </a:r>
          </a:p>
        </p:txBody>
      </p:sp>
      <p:sp>
        <p:nvSpPr>
          <p:cNvPr id="6156" name="Text Box 14"/>
          <p:cNvSpPr txBox="1">
            <a:spLocks noChangeArrowheads="1"/>
          </p:cNvSpPr>
          <p:nvPr/>
        </p:nvSpPr>
        <p:spPr bwMode="auto">
          <a:xfrm>
            <a:off x="4859338" y="4532313"/>
            <a:ext cx="42846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l-GR" sz="1400" b="1" i="1">
                <a:latin typeface="Times New Roman" panose="02020603050405020304" pitchFamily="18" charset="0"/>
              </a:rPr>
              <a:t>Πηγή: Αναγνωστόπουλος &amp; Καραδήμας, 2005</a:t>
            </a:r>
          </a:p>
        </p:txBody>
      </p:sp>
    </p:spTree>
    <p:extLst>
      <p:ext uri="{BB962C8B-B14F-4D97-AF65-F5344CB8AC3E}">
        <p14:creationId xmlns:p14="http://schemas.microsoft.com/office/powerpoint/2010/main" val="2193134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49275"/>
            <a:ext cx="8229600" cy="5576888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l-GR" sz="2800" smtClean="0">
              <a:latin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endParaRPr lang="el-GR" sz="2800" smtClean="0">
              <a:latin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el-GR" sz="2800" smtClean="0">
                <a:latin typeface="Times New Roman" panose="02020603050405020304" pitchFamily="18" charset="0"/>
              </a:rPr>
              <a:t>Η πρακτική της ΨυχΥγείας περιλαμβάνει:</a:t>
            </a:r>
          </a:p>
          <a:p>
            <a:pPr eaLnBrk="1" hangingPunct="1">
              <a:buFontTx/>
              <a:buNone/>
            </a:pPr>
            <a:endParaRPr lang="el-GR" sz="2800" smtClean="0">
              <a:latin typeface="Times New Roman" panose="02020603050405020304" pitchFamily="18" charset="0"/>
            </a:endParaRPr>
          </a:p>
          <a:p>
            <a:pPr eaLnBrk="1" hangingPunct="1"/>
            <a:r>
              <a:rPr lang="el-GR" sz="2800" smtClean="0">
                <a:latin typeface="Times New Roman" panose="02020603050405020304" pitchFamily="18" charset="0"/>
              </a:rPr>
              <a:t>Έρευνα</a:t>
            </a:r>
          </a:p>
          <a:p>
            <a:pPr eaLnBrk="1" hangingPunct="1"/>
            <a:r>
              <a:rPr lang="el-GR" sz="2800" smtClean="0">
                <a:latin typeface="Times New Roman" panose="02020603050405020304" pitchFamily="18" charset="0"/>
              </a:rPr>
              <a:t>Αξιολόγηση</a:t>
            </a:r>
          </a:p>
          <a:p>
            <a:pPr eaLnBrk="1" hangingPunct="1"/>
            <a:r>
              <a:rPr lang="el-GR" sz="2800" smtClean="0">
                <a:latin typeface="Times New Roman" panose="02020603050405020304" pitchFamily="18" charset="0"/>
              </a:rPr>
              <a:t>Παρέμβαση </a:t>
            </a:r>
          </a:p>
          <a:p>
            <a:pPr eaLnBrk="1" hangingPunct="1"/>
            <a:r>
              <a:rPr lang="el-GR" sz="2800" smtClean="0">
                <a:latin typeface="Times New Roman" panose="02020603050405020304" pitchFamily="18" charset="0"/>
              </a:rPr>
              <a:t>Διδασκαλία – εκπαίδευση </a:t>
            </a:r>
          </a:p>
        </p:txBody>
      </p:sp>
    </p:spTree>
    <p:extLst>
      <p:ext uri="{BB962C8B-B14F-4D97-AF65-F5344CB8AC3E}">
        <p14:creationId xmlns:p14="http://schemas.microsoft.com/office/powerpoint/2010/main" val="5146756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6613"/>
            <a:ext cx="8229600" cy="5289550"/>
          </a:xfrm>
        </p:spPr>
        <p:txBody>
          <a:bodyPr/>
          <a:lstStyle/>
          <a:p>
            <a:pPr eaLnBrk="1" hangingPunct="1">
              <a:defRPr/>
            </a:pPr>
            <a:r>
              <a:rPr lang="el-GR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Υιοθέτηση του βιοψυχοκοινωνικού μοντέλου</a:t>
            </a:r>
          </a:p>
          <a:p>
            <a:pPr eaLnBrk="1" hangingPunct="1">
              <a:defRPr/>
            </a:pPr>
            <a:r>
              <a:rPr lang="el-GR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Συνθετική παροχή υπηρεσιών / ψυχική υγεία</a:t>
            </a:r>
          </a:p>
          <a:p>
            <a:pPr eaLnBrk="1" hangingPunct="1">
              <a:defRPr/>
            </a:pPr>
            <a:r>
              <a:rPr lang="el-GR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«Ιδιαίτερες» συνήθειες στην αξιολόγηση και παρέμβαση (π.χ., ταχύτητα, περιβάλλον, απόρρητο)</a:t>
            </a:r>
          </a:p>
          <a:p>
            <a:pPr eaLnBrk="1" hangingPunct="1">
              <a:defRPr/>
            </a:pPr>
            <a:r>
              <a:rPr lang="el-GR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Πραγματική ανάγκη για διεπιστημονική συνεργασία</a:t>
            </a:r>
          </a:p>
        </p:txBody>
      </p:sp>
    </p:spTree>
    <p:extLst>
      <p:ext uri="{BB962C8B-B14F-4D97-AF65-F5344CB8AC3E}">
        <p14:creationId xmlns:p14="http://schemas.microsoft.com/office/powerpoint/2010/main" val="20017654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 smtClean="0"/>
              <a:t>Στίγμα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i="1" dirty="0" smtClean="0"/>
              <a:t>«Τρελός, ανισσόροπος, μουρλός, διαταραγμένος, βλαμμένος, παλαβός, μπούφος, σαλταρισμένος, του λείπει βίδα, τα έχει χάσει, χτυπημένο ροδάκινο</a:t>
            </a:r>
            <a:r>
              <a:rPr lang="el-GR" dirty="0" smtClean="0"/>
              <a:t>,..»</a:t>
            </a:r>
          </a:p>
          <a:p>
            <a:endParaRPr lang="el-GR" dirty="0" smtClean="0"/>
          </a:p>
          <a:p>
            <a:r>
              <a:rPr lang="el-GR" dirty="0" smtClean="0"/>
              <a:t>Αρνητικοί, Προσβλητικοί, Ταπεινωτικοί         Απαξία</a:t>
            </a:r>
          </a:p>
          <a:p>
            <a:endParaRPr lang="el-GR" dirty="0" smtClean="0"/>
          </a:p>
          <a:p>
            <a:r>
              <a:rPr lang="el-GR" dirty="0" smtClean="0"/>
              <a:t>Σωματική αναπηρία? </a:t>
            </a:r>
            <a:endParaRPr lang="en-US" dirty="0"/>
          </a:p>
        </p:txBody>
      </p:sp>
      <p:sp>
        <p:nvSpPr>
          <p:cNvPr id="4" name="3 - Δεξιό βέλος"/>
          <p:cNvSpPr/>
          <p:nvPr/>
        </p:nvSpPr>
        <p:spPr>
          <a:xfrm>
            <a:off x="6357950" y="3357562"/>
            <a:ext cx="642942" cy="1988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27823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33375"/>
            <a:ext cx="8229600" cy="579278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l-GR" b="1" smtClean="0">
                <a:solidFill>
                  <a:srgbClr val="003399"/>
                </a:solidFill>
                <a:latin typeface="Times New Roman" panose="02020603050405020304" pitchFamily="18" charset="0"/>
              </a:rPr>
              <a:t>Πεδία δράσης Ψυχολόγων Υγείας:</a:t>
            </a:r>
          </a:p>
          <a:p>
            <a:pPr eaLnBrk="1" hangingPunct="1">
              <a:buFontTx/>
              <a:buNone/>
            </a:pPr>
            <a:endParaRPr lang="el-GR" b="1" smtClean="0">
              <a:solidFill>
                <a:srgbClr val="003399"/>
              </a:solidFill>
              <a:latin typeface="Times New Roman" panose="02020603050405020304" pitchFamily="18" charset="0"/>
            </a:endParaRPr>
          </a:p>
          <a:p>
            <a:pPr eaLnBrk="1" hangingPunct="1"/>
            <a:r>
              <a:rPr lang="el-GR" smtClean="0">
                <a:solidFill>
                  <a:srgbClr val="0064C8"/>
                </a:solidFill>
                <a:latin typeface="Times New Roman" panose="02020603050405020304" pitchFamily="18" charset="0"/>
              </a:rPr>
              <a:t>Δομές υγείας</a:t>
            </a:r>
          </a:p>
          <a:p>
            <a:pPr eaLnBrk="1" hangingPunct="1"/>
            <a:r>
              <a:rPr lang="el-GR" smtClean="0">
                <a:solidFill>
                  <a:srgbClr val="0064C8"/>
                </a:solidFill>
                <a:latin typeface="Times New Roman" panose="02020603050405020304" pitchFamily="18" charset="0"/>
              </a:rPr>
              <a:t>Φορείς στήριξης ασθενών</a:t>
            </a:r>
          </a:p>
          <a:p>
            <a:pPr eaLnBrk="1" hangingPunct="1"/>
            <a:r>
              <a:rPr lang="el-GR" smtClean="0">
                <a:solidFill>
                  <a:srgbClr val="0064C8"/>
                </a:solidFill>
                <a:latin typeface="Times New Roman" panose="02020603050405020304" pitchFamily="18" charset="0"/>
              </a:rPr>
              <a:t>Κοινοτικά προγράμματα προαγωγής υγείας</a:t>
            </a:r>
          </a:p>
          <a:p>
            <a:pPr eaLnBrk="1" hangingPunct="1"/>
            <a:r>
              <a:rPr lang="el-GR" smtClean="0">
                <a:solidFill>
                  <a:srgbClr val="0064C8"/>
                </a:solidFill>
                <a:latin typeface="Times New Roman" panose="02020603050405020304" pitchFamily="18" charset="0"/>
              </a:rPr>
              <a:t>Εκπαίδευση</a:t>
            </a:r>
          </a:p>
          <a:p>
            <a:pPr eaLnBrk="1" hangingPunct="1"/>
            <a:r>
              <a:rPr lang="el-GR" smtClean="0">
                <a:solidFill>
                  <a:srgbClr val="0064C8"/>
                </a:solidFill>
                <a:latin typeface="Times New Roman" panose="02020603050405020304" pitchFamily="18" charset="0"/>
              </a:rPr>
              <a:t>Σχολεία, φυλακές, χώρους εργασίας, συμβουλευτικά κέντρα κλπ.</a:t>
            </a:r>
          </a:p>
          <a:p>
            <a:pPr eaLnBrk="1" hangingPunct="1"/>
            <a:r>
              <a:rPr lang="el-GR" smtClean="0">
                <a:solidFill>
                  <a:srgbClr val="0064C8"/>
                </a:solidFill>
                <a:latin typeface="Times New Roman" panose="02020603050405020304" pitchFamily="18" charset="0"/>
              </a:rPr>
              <a:t>Ερευνητικά κέντρα</a:t>
            </a:r>
          </a:p>
          <a:p>
            <a:pPr eaLnBrk="1" hangingPunct="1"/>
            <a:r>
              <a:rPr lang="el-GR" smtClean="0">
                <a:solidFill>
                  <a:srgbClr val="0064C8"/>
                </a:solidFill>
                <a:latin typeface="Times New Roman" panose="02020603050405020304" pitchFamily="18" charset="0"/>
              </a:rPr>
              <a:t>Ιδιωτική άσκηση επαγγέλματος</a:t>
            </a:r>
          </a:p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18157001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6613"/>
            <a:ext cx="8229600" cy="5688012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l-GR" sz="2800" b="1" smtClean="0">
                <a:solidFill>
                  <a:srgbClr val="800000"/>
                </a:solidFill>
                <a:latin typeface="Times New Roman" panose="02020603050405020304" pitchFamily="18" charset="0"/>
              </a:rPr>
              <a:t>Εκπαίδευση</a:t>
            </a:r>
          </a:p>
          <a:p>
            <a:pPr eaLnBrk="1" hangingPunct="1"/>
            <a:endParaRPr lang="el-GR" sz="2800" b="1" smtClean="0">
              <a:solidFill>
                <a:srgbClr val="800000"/>
              </a:solidFill>
              <a:latin typeface="Times New Roman" panose="02020603050405020304" pitchFamily="18" charset="0"/>
            </a:endParaRPr>
          </a:p>
          <a:p>
            <a:pPr eaLnBrk="1" hangingPunct="1"/>
            <a:r>
              <a:rPr lang="el-GR" sz="2800" smtClean="0">
                <a:solidFill>
                  <a:srgbClr val="800000"/>
                </a:solidFill>
                <a:latin typeface="Times New Roman" panose="02020603050405020304" pitchFamily="18" charset="0"/>
              </a:rPr>
              <a:t>Στις ΗΠΑ αποτελεί μια μάλλον μετα-διδακτορική ειδίκευση.</a:t>
            </a:r>
          </a:p>
          <a:p>
            <a:pPr eaLnBrk="1" hangingPunct="1"/>
            <a:endParaRPr lang="el-GR" sz="2800" smtClean="0">
              <a:solidFill>
                <a:srgbClr val="800000"/>
              </a:solidFill>
              <a:latin typeface="Times New Roman" panose="02020603050405020304" pitchFamily="18" charset="0"/>
            </a:endParaRPr>
          </a:p>
          <a:p>
            <a:pPr eaLnBrk="1" hangingPunct="1"/>
            <a:r>
              <a:rPr lang="el-GR" sz="2800" smtClean="0">
                <a:solidFill>
                  <a:srgbClr val="800000"/>
                </a:solidFill>
                <a:latin typeface="Times New Roman" panose="02020603050405020304" pitchFamily="18" charset="0"/>
              </a:rPr>
              <a:t>Στην Ευρώπη εξαρτάται από τη χώρα (αλλά πάντα σε μεταπτυχιακό επίπεδο).</a:t>
            </a:r>
          </a:p>
          <a:p>
            <a:pPr eaLnBrk="1" hangingPunct="1"/>
            <a:endParaRPr lang="el-GR" sz="2800" smtClean="0">
              <a:solidFill>
                <a:srgbClr val="800000"/>
              </a:solidFill>
              <a:latin typeface="Times New Roman" panose="02020603050405020304" pitchFamily="18" charset="0"/>
            </a:endParaRPr>
          </a:p>
          <a:p>
            <a:pPr eaLnBrk="1" hangingPunct="1"/>
            <a:r>
              <a:rPr lang="el-GR" sz="2800" smtClean="0">
                <a:solidFill>
                  <a:srgbClr val="800000"/>
                </a:solidFill>
                <a:latin typeface="Times New Roman" panose="02020603050405020304" pitchFamily="18" charset="0"/>
              </a:rPr>
              <a:t>Στην Ελλάδα είναι μεταπτυχιακή ειδίκευση.</a:t>
            </a:r>
          </a:p>
          <a:p>
            <a:pPr eaLnBrk="1" hangingPunct="1"/>
            <a:endParaRPr lang="el-GR" sz="2800" smtClean="0">
              <a:solidFill>
                <a:srgbClr val="8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21906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8913"/>
            <a:ext cx="8229600" cy="6408737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endParaRPr lang="el-GR" smtClean="0"/>
          </a:p>
          <a:p>
            <a:pPr eaLnBrk="1" hangingPunct="1">
              <a:buFontTx/>
              <a:buNone/>
              <a:defRPr/>
            </a:pPr>
            <a:r>
              <a:rPr lang="el-GR" i="1" u="sng" smtClean="0">
                <a:latin typeface="Times New Roman" panose="02020603050405020304" pitchFamily="18" charset="0"/>
              </a:rPr>
              <a:t>Ελλάδα:</a:t>
            </a:r>
            <a:r>
              <a:rPr lang="el-GR" smtClean="0"/>
              <a:t> </a:t>
            </a:r>
          </a:p>
          <a:p>
            <a:pPr eaLnBrk="1" hangingPunct="1">
              <a:buFontTx/>
              <a:buNone/>
              <a:defRPr/>
            </a:pPr>
            <a:r>
              <a:rPr lang="el-GR" smtClean="0"/>
              <a:t>	</a:t>
            </a:r>
            <a:r>
              <a:rPr lang="el-GR" sz="2800" smtClean="0">
                <a:latin typeface="Times New Roman" panose="02020603050405020304" pitchFamily="18" charset="0"/>
              </a:rPr>
              <a:t>Πανεπιστήμιο Κρήτης, Τμήμα Ψυχολογίας</a:t>
            </a:r>
            <a:br>
              <a:rPr lang="el-GR" sz="2800" smtClean="0">
                <a:latin typeface="Times New Roman" panose="02020603050405020304" pitchFamily="18" charset="0"/>
              </a:rPr>
            </a:br>
            <a:r>
              <a:rPr lang="el-GR" sz="2800" b="1" smtClean="0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ΠΜΣ Ψυχολογίας της Υγείας</a:t>
            </a:r>
          </a:p>
          <a:p>
            <a:pPr eaLnBrk="1" hangingPunct="1">
              <a:buFontTx/>
              <a:buNone/>
              <a:defRPr/>
            </a:pPr>
            <a:endParaRPr lang="el-GR" sz="2800" b="1" smtClean="0"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</a:endParaRPr>
          </a:p>
          <a:p>
            <a:pPr eaLnBrk="1" hangingPunct="1">
              <a:buFontTx/>
              <a:buNone/>
              <a:defRPr/>
            </a:pPr>
            <a:r>
              <a:rPr lang="el-GR" sz="2800" b="1" u="sng" smtClean="0">
                <a:solidFill>
                  <a:schemeClr val="tx2"/>
                </a:solidFill>
                <a:latin typeface="Times New Roman" panose="02020603050405020304" pitchFamily="18" charset="0"/>
              </a:rPr>
              <a:t>Απαιτήσεις ολοκλήρωσης σπουδών</a:t>
            </a:r>
            <a:r>
              <a:rPr lang="el-GR" sz="2800" smtClean="0">
                <a:solidFill>
                  <a:schemeClr val="tx2"/>
                </a:solidFill>
                <a:latin typeface="Times New Roman" panose="02020603050405020304" pitchFamily="18" charset="0"/>
              </a:rPr>
              <a:t>:</a:t>
            </a:r>
          </a:p>
          <a:p>
            <a:pPr eaLnBrk="1" hangingPunct="1">
              <a:buFontTx/>
              <a:buNone/>
              <a:defRPr/>
            </a:pPr>
            <a:r>
              <a:rPr lang="el-GR" sz="2800" smtClean="0">
                <a:latin typeface="Times New Roman" panose="02020603050405020304" pitchFamily="18" charset="0"/>
              </a:rPr>
              <a:t>	α) επιτυχής παρακολούθηση και εξέταση σε 12 μαθήματα</a:t>
            </a:r>
          </a:p>
          <a:p>
            <a:pPr eaLnBrk="1" hangingPunct="1">
              <a:buFontTx/>
              <a:buNone/>
              <a:defRPr/>
            </a:pPr>
            <a:r>
              <a:rPr lang="el-GR" sz="2800" smtClean="0">
                <a:latin typeface="Times New Roman" panose="02020603050405020304" pitchFamily="18" charset="0"/>
              </a:rPr>
              <a:t>	β) υποστήριξη ερευνητικής διπλωματικής εργασίας</a:t>
            </a:r>
          </a:p>
          <a:p>
            <a:pPr eaLnBrk="1" hangingPunct="1">
              <a:buFontTx/>
              <a:buNone/>
              <a:defRPr/>
            </a:pPr>
            <a:r>
              <a:rPr lang="el-GR" sz="2800" smtClean="0">
                <a:latin typeface="Times New Roman" panose="02020603050405020304" pitchFamily="18" charset="0"/>
              </a:rPr>
              <a:t>	γ) ολοκλήρωση 2500 ωρών πρακτικής άσκησης</a:t>
            </a:r>
          </a:p>
          <a:p>
            <a:pPr eaLnBrk="1" hangingPunct="1">
              <a:buFontTx/>
              <a:buNone/>
              <a:defRPr/>
            </a:pPr>
            <a:r>
              <a:rPr lang="el-GR" b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/>
            </a:r>
            <a:br>
              <a:rPr lang="el-GR" b="1" smtClean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endParaRPr lang="el-GR" b="1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578175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118233"/>
            <a:ext cx="8229600" cy="57213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sz="2400" b="1" dirty="0" smtClean="0">
                <a:solidFill>
                  <a:srgbClr val="003399"/>
                </a:solidFill>
                <a:latin typeface="Times New Roman" panose="02020603050405020304" pitchFamily="18" charset="0"/>
              </a:rPr>
              <a:t>Το μέλλον της ψυχολογίας της υγείας διαγράφεται δυναμικό</a:t>
            </a:r>
            <a:r>
              <a:rPr lang="el-GR" sz="2400" dirty="0" smtClean="0">
                <a:latin typeface="Times New Roman" panose="02020603050405020304" pitchFamily="18" charset="0"/>
              </a:rPr>
              <a:t>. </a:t>
            </a:r>
          </a:p>
          <a:p>
            <a:pPr eaLnBrk="1" hangingPunct="1">
              <a:lnSpc>
                <a:spcPct val="80000"/>
              </a:lnSpc>
            </a:pPr>
            <a:endParaRPr lang="el-GR" sz="2400" dirty="0" smtClean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el-GR" sz="2400" dirty="0" smtClean="0">
                <a:latin typeface="Times New Roman" panose="02020603050405020304" pitchFamily="18" charset="0"/>
              </a:rPr>
              <a:t>Οι </a:t>
            </a:r>
            <a:r>
              <a:rPr lang="de-DE" sz="2400" dirty="0" err="1" smtClean="0">
                <a:latin typeface="Times New Roman" panose="02020603050405020304" pitchFamily="18" charset="0"/>
              </a:rPr>
              <a:t>Keefe</a:t>
            </a:r>
            <a:r>
              <a:rPr lang="el-GR" sz="2400" dirty="0" smtClean="0">
                <a:latin typeface="Times New Roman" panose="02020603050405020304" pitchFamily="18" charset="0"/>
              </a:rPr>
              <a:t> και </a:t>
            </a:r>
            <a:r>
              <a:rPr lang="de-DE" sz="2400" dirty="0" smtClean="0">
                <a:latin typeface="Times New Roman" panose="02020603050405020304" pitchFamily="18" charset="0"/>
              </a:rPr>
              <a:t>Blumenthal</a:t>
            </a:r>
            <a:r>
              <a:rPr lang="el-GR" sz="2400" dirty="0" smtClean="0">
                <a:latin typeface="Times New Roman" panose="02020603050405020304" pitchFamily="18" charset="0"/>
              </a:rPr>
              <a:t> (2004), συνοψίζοντας τα συμπεράσματα ενός ειδικού τεύχους του επιστημονικού περιοδικού </a:t>
            </a:r>
            <a:r>
              <a:rPr lang="en-US" sz="2400" i="1" dirty="0" smtClean="0">
                <a:latin typeface="Times New Roman" panose="02020603050405020304" pitchFamily="18" charset="0"/>
              </a:rPr>
              <a:t>Health Psychology</a:t>
            </a:r>
            <a:r>
              <a:rPr lang="el-GR" sz="2400" dirty="0" smtClean="0">
                <a:latin typeface="Times New Roman" panose="02020603050405020304" pitchFamily="18" charset="0"/>
              </a:rPr>
              <a:t>, εστιάζουν την εξέλιξη της ψυχολογίας της υγείας στα ακόλουθα: 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el-GR" sz="2400" dirty="0" smtClean="0">
                <a:latin typeface="Times New Roman" panose="02020603050405020304" pitchFamily="18" charset="0"/>
              </a:rPr>
              <a:t>α) πληθυσμιακές αλλαγές (</a:t>
            </a:r>
            <a:r>
              <a:rPr lang="el-GR" sz="2400" dirty="0" err="1" smtClean="0">
                <a:latin typeface="Times New Roman" panose="02020603050405020304" pitchFamily="18" charset="0"/>
              </a:rPr>
              <a:t>πολυπολιτισμικότητα</a:t>
            </a:r>
            <a:r>
              <a:rPr lang="el-GR" sz="2400" dirty="0" smtClean="0">
                <a:latin typeface="Times New Roman" panose="02020603050405020304" pitchFamily="18" charset="0"/>
              </a:rPr>
              <a:t>, διαρκής αστικοποίηση, γήρανση του πληθυσμού </a:t>
            </a:r>
            <a:r>
              <a:rPr lang="el-GR" sz="2400" dirty="0" err="1" smtClean="0">
                <a:latin typeface="Times New Roman" panose="02020603050405020304" pitchFamily="18" charset="0"/>
              </a:rPr>
              <a:t>κλπ</a:t>
            </a:r>
            <a:r>
              <a:rPr lang="el-GR" sz="2400" dirty="0" smtClean="0">
                <a:latin typeface="Times New Roman" panose="02020603050405020304" pitchFamily="18" charset="0"/>
              </a:rPr>
              <a:t>), 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el-GR" sz="2400" dirty="0" smtClean="0">
                <a:latin typeface="Times New Roman" panose="02020603050405020304" pitchFamily="18" charset="0"/>
              </a:rPr>
              <a:t>β) εμπειρική τεκμηρίωση των παρεμβάσεων που αναπτύσσει, 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el-GR" sz="2400" dirty="0" smtClean="0">
                <a:latin typeface="Times New Roman" panose="02020603050405020304" pitchFamily="18" charset="0"/>
              </a:rPr>
              <a:t>γ) θέματα αναλογίας κόστους/ αποτελεσματικότητας, 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endParaRPr lang="el-GR" sz="2400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28927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04813"/>
            <a:ext cx="8229600" cy="57213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l-GR" sz="2400" smtClean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el-GR" sz="2400" smtClean="0">
                <a:latin typeface="Times New Roman" panose="02020603050405020304" pitchFamily="18" charset="0"/>
              </a:rPr>
              <a:t>δ) η αυξανόμενη ενσωμάτωση της τεχνολογικής προόδου (π.χ., τηλεϊατρική, διαδίκτυο, τηλεσυμβουλευτική), 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el-GR" sz="2400" smtClean="0">
                <a:latin typeface="Times New Roman" panose="02020603050405020304" pitchFamily="18" charset="0"/>
              </a:rPr>
              <a:t>ε) πρόοδος των θεωρητικών μοντέλων και περαιτέρω ανάπτυξη της βιοψυχοκοινωνικής αντίληψης, 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el-GR" sz="2400" smtClean="0">
                <a:latin typeface="Times New Roman" panose="02020603050405020304" pitchFamily="18" charset="0"/>
              </a:rPr>
              <a:t>στ) κατανόηση του ρόλου της κληρονομικότητας στο σχεδιασμό και την εφαρμογή τεχνικών παρέμβασης, καθώς και στη θεωρία. </a:t>
            </a:r>
          </a:p>
        </p:txBody>
      </p:sp>
    </p:spTree>
    <p:extLst>
      <p:ext uri="{BB962C8B-B14F-4D97-AF65-F5344CB8AC3E}">
        <p14:creationId xmlns:p14="http://schemas.microsoft.com/office/powerpoint/2010/main" val="14895067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208087"/>
            <a:ext cx="8229600" cy="564991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l-GR" dirty="0" smtClean="0">
                <a:latin typeface="Times New Roman" panose="02020603050405020304" pitchFamily="18" charset="0"/>
              </a:rPr>
              <a:t>	</a:t>
            </a:r>
            <a:r>
              <a:rPr lang="el-GR" sz="2400" dirty="0" smtClean="0">
                <a:latin typeface="Times New Roman" panose="02020603050405020304" pitchFamily="18" charset="0"/>
              </a:rPr>
              <a:t>Η συνεχής πρόοδος της </a:t>
            </a:r>
            <a:r>
              <a:rPr lang="el-GR" sz="2400" dirty="0" err="1" smtClean="0">
                <a:latin typeface="Times New Roman" panose="02020603050405020304" pitchFamily="18" charset="0"/>
              </a:rPr>
              <a:t>ΨυχΥγ</a:t>
            </a:r>
            <a:r>
              <a:rPr lang="el-GR" sz="2400" dirty="0" smtClean="0">
                <a:latin typeface="Times New Roman" panose="02020603050405020304" pitchFamily="18" charset="0"/>
              </a:rPr>
              <a:t> και οι νέες ιδέες της συνέβαλαν σημαντικά στην επέκταση της δήλωσης για την αποστολή της Επιστήμης της Ψυχολογίας από την </a:t>
            </a:r>
            <a:r>
              <a:rPr lang="en-US" sz="2400" dirty="0" smtClean="0">
                <a:latin typeface="Times New Roman" panose="02020603050405020304" pitchFamily="18" charset="0"/>
              </a:rPr>
              <a:t>American Psychological Association</a:t>
            </a:r>
            <a:r>
              <a:rPr lang="el-GR" sz="2400" dirty="0" smtClean="0">
                <a:latin typeface="Times New Roman" panose="02020603050405020304" pitchFamily="18" charset="0"/>
              </a:rPr>
              <a:t>. </a:t>
            </a:r>
          </a:p>
          <a:p>
            <a:pPr eaLnBrk="1" hangingPunct="1">
              <a:buFontTx/>
              <a:buNone/>
            </a:pPr>
            <a:endParaRPr lang="el-GR" sz="2400" dirty="0" smtClean="0">
              <a:latin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el-GR" dirty="0" smtClean="0">
                <a:latin typeface="Times New Roman" panose="02020603050405020304" pitchFamily="18" charset="0"/>
              </a:rPr>
              <a:t>	Η ψυχολογία θεωρείται πλέον ως το «</a:t>
            </a:r>
            <a:r>
              <a:rPr lang="el-GR" b="1" dirty="0" smtClean="0">
                <a:solidFill>
                  <a:srgbClr val="800000"/>
                </a:solidFill>
                <a:latin typeface="Times New Roman" panose="02020603050405020304" pitchFamily="18" charset="0"/>
              </a:rPr>
              <a:t>μέσο για την προώθηση της υγείας, της εκπαίδευσης και της ανθρώπινης ευεξίας</a:t>
            </a:r>
            <a:r>
              <a:rPr lang="el-GR" dirty="0" smtClean="0">
                <a:latin typeface="Times New Roman" panose="02020603050405020304" pitchFamily="18" charset="0"/>
              </a:rPr>
              <a:t>» (ΑΡΑ, 2001) και αναγνωρίζεται ως μια επιστήμη της συμπεριφοράς και της υγείας.</a:t>
            </a:r>
          </a:p>
        </p:txBody>
      </p:sp>
    </p:spTree>
    <p:extLst>
      <p:ext uri="{BB962C8B-B14F-4D97-AF65-F5344CB8AC3E}">
        <p14:creationId xmlns:p14="http://schemas.microsoft.com/office/powerpoint/2010/main" val="7113259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Από την ιστορική αναδρομή </a:t>
            </a:r>
          </a:p>
          <a:p>
            <a:pPr>
              <a:buNone/>
            </a:pPr>
            <a:r>
              <a:rPr lang="el-GR" dirty="0" smtClean="0"/>
              <a:t>                     στο</a:t>
            </a:r>
          </a:p>
          <a:p>
            <a:r>
              <a:rPr lang="el-GR" dirty="0" smtClean="0"/>
              <a:t>Συνήγορο του ασθενή (</a:t>
            </a:r>
            <a:r>
              <a:rPr lang="en-US" dirty="0" smtClean="0"/>
              <a:t>advocate</a:t>
            </a:r>
            <a:r>
              <a:rPr lang="el-GR" dirty="0" smtClean="0"/>
              <a:t>)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62272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‘</a:t>
            </a:r>
            <a:r>
              <a:rPr lang="el-GR" dirty="0" err="1" smtClean="0"/>
              <a:t>ΜελανΧολία</a:t>
            </a:r>
            <a:r>
              <a:rPr lang="el-GR" dirty="0" smtClean="0"/>
              <a:t>’ του Ιπποκράτη</a:t>
            </a:r>
          </a:p>
          <a:p>
            <a:r>
              <a:rPr lang="el-GR" dirty="0" smtClean="0"/>
              <a:t>Μεσαίωνας= σεληνιασμός (</a:t>
            </a:r>
            <a:r>
              <a:rPr lang="en-US" dirty="0" smtClean="0"/>
              <a:t>lunatic)</a:t>
            </a:r>
          </a:p>
          <a:p>
            <a:r>
              <a:rPr lang="el-GR" dirty="0" smtClean="0"/>
              <a:t>Διαφωτισμός, άσυλα</a:t>
            </a:r>
          </a:p>
          <a:p>
            <a:r>
              <a:rPr lang="el-GR" dirty="0" smtClean="0"/>
              <a:t>1882 σχολή </a:t>
            </a:r>
            <a:r>
              <a:rPr lang="en-US" dirty="0" smtClean="0"/>
              <a:t>Mclean</a:t>
            </a:r>
            <a:endParaRPr lang="el-GR" dirty="0" smtClean="0"/>
          </a:p>
          <a:p>
            <a:r>
              <a:rPr lang="el-GR" dirty="0" smtClean="0"/>
              <a:t>1913 σχολή </a:t>
            </a:r>
            <a:r>
              <a:rPr lang="en-US" dirty="0" smtClean="0"/>
              <a:t>John Hopkins</a:t>
            </a:r>
            <a:endParaRPr lang="el-GR" dirty="0" smtClean="0"/>
          </a:p>
          <a:p>
            <a:r>
              <a:rPr lang="el-GR" dirty="0" smtClean="0"/>
              <a:t>1950 ψυχότροπα</a:t>
            </a:r>
          </a:p>
          <a:p>
            <a:r>
              <a:rPr lang="el-GR" dirty="0" smtClean="0"/>
              <a:t>1955 </a:t>
            </a:r>
            <a:r>
              <a:rPr lang="el-GR" dirty="0" err="1" smtClean="0"/>
              <a:t>αποασυλοποίηση</a:t>
            </a:r>
            <a:endParaRPr lang="el-GR" dirty="0" smtClean="0"/>
          </a:p>
          <a:p>
            <a:r>
              <a:rPr lang="el-GR" dirty="0" smtClean="0"/>
              <a:t>Σήμερα?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63290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42910" y="571480"/>
            <a:ext cx="7336640" cy="6038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- Ορθογώνιο"/>
          <p:cNvSpPr/>
          <p:nvPr/>
        </p:nvSpPr>
        <p:spPr>
          <a:xfrm>
            <a:off x="6072198" y="3786190"/>
            <a:ext cx="15001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θετική </a:t>
            </a:r>
          </a:p>
          <a:p>
            <a:r>
              <a:rPr lang="el-GR" dirty="0" smtClean="0"/>
              <a:t>στάση</a:t>
            </a:r>
            <a:endParaRPr lang="en-US" dirty="0" smtClean="0"/>
          </a:p>
        </p:txBody>
      </p:sp>
      <p:sp>
        <p:nvSpPr>
          <p:cNvPr id="6" name="5 - Ορθογώνιο"/>
          <p:cNvSpPr/>
          <p:nvPr/>
        </p:nvSpPr>
        <p:spPr>
          <a:xfrm>
            <a:off x="5643570" y="4500570"/>
            <a:ext cx="107155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ευελιξία</a:t>
            </a:r>
            <a:endParaRPr lang="en-US" dirty="0" smtClean="0"/>
          </a:p>
        </p:txBody>
      </p:sp>
      <p:sp>
        <p:nvSpPr>
          <p:cNvPr id="7" name="6 - Ορθογώνιο"/>
          <p:cNvSpPr/>
          <p:nvPr/>
        </p:nvSpPr>
        <p:spPr>
          <a:xfrm>
            <a:off x="6072198" y="2285992"/>
            <a:ext cx="8572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ελπίδα</a:t>
            </a:r>
            <a:endParaRPr lang="en-US" dirty="0" smtClean="0"/>
          </a:p>
        </p:txBody>
      </p:sp>
      <p:sp>
        <p:nvSpPr>
          <p:cNvPr id="8" name="7 - Ορθογώνιο"/>
          <p:cNvSpPr/>
          <p:nvPr/>
        </p:nvSpPr>
        <p:spPr>
          <a:xfrm>
            <a:off x="5357818" y="1571612"/>
            <a:ext cx="857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επαφή</a:t>
            </a:r>
            <a:endParaRPr lang="en-US" dirty="0" smtClean="0"/>
          </a:p>
        </p:txBody>
      </p:sp>
      <p:sp>
        <p:nvSpPr>
          <p:cNvPr id="9" name="8 - Ορθογώνιο"/>
          <p:cNvSpPr/>
          <p:nvPr/>
        </p:nvSpPr>
        <p:spPr>
          <a:xfrm>
            <a:off x="6143636" y="3071810"/>
            <a:ext cx="164305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600" dirty="0" smtClean="0"/>
              <a:t>Αυτό</a:t>
            </a:r>
          </a:p>
          <a:p>
            <a:r>
              <a:rPr lang="el-GR" sz="1600" dirty="0" smtClean="0"/>
              <a:t>αντίληψη</a:t>
            </a:r>
            <a:endParaRPr lang="en-US" sz="1600" dirty="0" smtClean="0"/>
          </a:p>
        </p:txBody>
      </p:sp>
      <p:sp>
        <p:nvSpPr>
          <p:cNvPr id="10" name="9 - Ορθογώνιο"/>
          <p:cNvSpPr/>
          <p:nvPr/>
        </p:nvSpPr>
        <p:spPr>
          <a:xfrm>
            <a:off x="4857752" y="4929198"/>
            <a:ext cx="12144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ανάπαυση</a:t>
            </a:r>
            <a:endParaRPr lang="en-US" dirty="0" smtClean="0"/>
          </a:p>
        </p:txBody>
      </p:sp>
      <p:sp>
        <p:nvSpPr>
          <p:cNvPr id="11" name="10 - Ορθογώνιο"/>
          <p:cNvSpPr/>
          <p:nvPr/>
        </p:nvSpPr>
        <p:spPr>
          <a:xfrm>
            <a:off x="3143240" y="4929198"/>
            <a:ext cx="10001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νόημα</a:t>
            </a:r>
            <a:endParaRPr lang="en-US" dirty="0" smtClean="0"/>
          </a:p>
        </p:txBody>
      </p:sp>
      <p:sp>
        <p:nvSpPr>
          <p:cNvPr id="12" name="11 - Ορθογώνιο"/>
          <p:cNvSpPr/>
          <p:nvPr/>
        </p:nvSpPr>
        <p:spPr>
          <a:xfrm>
            <a:off x="3786182" y="5357826"/>
            <a:ext cx="12858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Διαχείριση</a:t>
            </a:r>
            <a:endParaRPr lang="en-US" dirty="0" smtClean="0"/>
          </a:p>
        </p:txBody>
      </p:sp>
      <p:sp>
        <p:nvSpPr>
          <p:cNvPr id="13" name="12 - Ορθογώνιο"/>
          <p:cNvSpPr/>
          <p:nvPr/>
        </p:nvSpPr>
        <p:spPr>
          <a:xfrm>
            <a:off x="2214546" y="457200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dirty="0" smtClean="0"/>
              <a:t>έλεγχος</a:t>
            </a:r>
            <a:endParaRPr lang="en-US" dirty="0" smtClean="0"/>
          </a:p>
        </p:txBody>
      </p:sp>
      <p:sp>
        <p:nvSpPr>
          <p:cNvPr id="14" name="13 - Ορθογώνιο"/>
          <p:cNvSpPr/>
          <p:nvPr/>
        </p:nvSpPr>
        <p:spPr>
          <a:xfrm>
            <a:off x="1714480" y="3786190"/>
            <a:ext cx="10715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διατροφή</a:t>
            </a:r>
            <a:endParaRPr lang="en-US" dirty="0" smtClean="0"/>
          </a:p>
        </p:txBody>
      </p:sp>
      <p:sp>
        <p:nvSpPr>
          <p:cNvPr id="15" name="14 - Ορθογώνιο"/>
          <p:cNvSpPr/>
          <p:nvPr/>
        </p:nvSpPr>
        <p:spPr>
          <a:xfrm>
            <a:off x="2500298" y="1785926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dirty="0" smtClean="0"/>
              <a:t>σχέσεις</a:t>
            </a:r>
            <a:endParaRPr lang="en-US" dirty="0" smtClean="0"/>
          </a:p>
        </p:txBody>
      </p:sp>
      <p:sp>
        <p:nvSpPr>
          <p:cNvPr id="16" name="15 - Ορθογώνιο"/>
          <p:cNvSpPr/>
          <p:nvPr/>
        </p:nvSpPr>
        <p:spPr>
          <a:xfrm>
            <a:off x="1928794" y="242886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dirty="0" smtClean="0"/>
              <a:t>ικανότητα</a:t>
            </a:r>
            <a:endParaRPr lang="en-US" dirty="0" smtClean="0"/>
          </a:p>
        </p:txBody>
      </p:sp>
      <p:sp>
        <p:nvSpPr>
          <p:cNvPr id="17" name="16 - Ορθογώνιο"/>
          <p:cNvSpPr/>
          <p:nvPr/>
        </p:nvSpPr>
        <p:spPr>
          <a:xfrm>
            <a:off x="1571604" y="3214686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dirty="0" smtClean="0"/>
              <a:t>ευκαιρίες</a:t>
            </a:r>
            <a:endParaRPr lang="en-US" dirty="0" smtClean="0"/>
          </a:p>
        </p:txBody>
      </p:sp>
      <p:sp>
        <p:nvSpPr>
          <p:cNvPr id="21" name="20 - Ορθογώνιο"/>
          <p:cNvSpPr/>
          <p:nvPr/>
        </p:nvSpPr>
        <p:spPr>
          <a:xfrm>
            <a:off x="3500430" y="1571612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dirty="0" smtClean="0"/>
              <a:t>Ψυχική υγεία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702577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πρόληψη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Πρωτογενής</a:t>
            </a:r>
          </a:p>
          <a:p>
            <a:r>
              <a:rPr lang="el-GR" dirty="0" smtClean="0"/>
              <a:t>Δευτερογενής</a:t>
            </a:r>
          </a:p>
          <a:p>
            <a:r>
              <a:rPr lang="el-GR" dirty="0" smtClean="0"/>
              <a:t>Τριτογενής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43156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Ηθική και Ψυχική Υγεία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Ηθική</a:t>
            </a:r>
          </a:p>
          <a:p>
            <a:endParaRPr lang="el-GR" dirty="0" smtClean="0"/>
          </a:p>
          <a:p>
            <a:r>
              <a:rPr lang="el-GR" dirty="0" smtClean="0"/>
              <a:t>Προσωπικές αξίες</a:t>
            </a:r>
          </a:p>
          <a:p>
            <a:endParaRPr lang="el-GR" dirty="0" smtClean="0"/>
          </a:p>
          <a:p>
            <a:pPr marL="393192" lvl="1" indent="0">
              <a:buNone/>
            </a:pPr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33583325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Ηθική και Ψυχική Υγεία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l-GR" dirty="0" smtClean="0"/>
              <a:t>Επιλογή</a:t>
            </a:r>
          </a:p>
          <a:p>
            <a:pPr lvl="1"/>
            <a:r>
              <a:rPr lang="el-GR" dirty="0" smtClean="0"/>
              <a:t>Κοινοποίηση</a:t>
            </a:r>
          </a:p>
          <a:p>
            <a:pPr lvl="1"/>
            <a:r>
              <a:rPr lang="el-GR" dirty="0" smtClean="0"/>
              <a:t>Πράξη</a:t>
            </a:r>
          </a:p>
          <a:p>
            <a:pPr lvl="1"/>
            <a:endParaRPr lang="el-GR" dirty="0" smtClean="0"/>
          </a:p>
          <a:p>
            <a:pPr lvl="1"/>
            <a:r>
              <a:rPr lang="el-GR" sz="2600" dirty="0" smtClean="0"/>
              <a:t>Ακεραιότητα</a:t>
            </a:r>
            <a:r>
              <a:rPr lang="el-GR" dirty="0" smtClean="0"/>
              <a:t> (</a:t>
            </a:r>
            <a:r>
              <a:rPr lang="en-US" dirty="0" smtClean="0"/>
              <a:t>integrity)</a:t>
            </a:r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15852309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Ροή">
  <a:themeElements>
    <a:clrScheme name="Ροή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Ροή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Ροή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42</TotalTime>
  <Words>625</Words>
  <Application>Microsoft Office PowerPoint</Application>
  <PresentationFormat>Προβολή στην οθόνη (4:3)</PresentationFormat>
  <Paragraphs>219</Paragraphs>
  <Slides>35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35</vt:i4>
      </vt:variant>
    </vt:vector>
  </HeadingPairs>
  <TitlesOfParts>
    <vt:vector size="41" baseType="lpstr">
      <vt:lpstr>Arial</vt:lpstr>
      <vt:lpstr>Calibri</vt:lpstr>
      <vt:lpstr>Constantia</vt:lpstr>
      <vt:lpstr>Times New Roman</vt:lpstr>
      <vt:lpstr>Wingdings 2</vt:lpstr>
      <vt:lpstr>Ροή</vt:lpstr>
      <vt:lpstr>Ψυχική υγεία</vt:lpstr>
      <vt:lpstr>Επιδημιολογικά στοιχεία</vt:lpstr>
      <vt:lpstr>Στίγμα</vt:lpstr>
      <vt:lpstr>Παρουσίαση του PowerPoint</vt:lpstr>
      <vt:lpstr>Παρουσίαση του PowerPoint</vt:lpstr>
      <vt:lpstr>Παρουσίαση του PowerPoint</vt:lpstr>
      <vt:lpstr>πρόληψη</vt:lpstr>
      <vt:lpstr>Ηθική και Ψυχική Υγεία</vt:lpstr>
      <vt:lpstr>Ηθική και Ψυχική Υγεία</vt:lpstr>
      <vt:lpstr>Πρότυπα φροντίδας</vt:lpstr>
      <vt:lpstr>Ηθικές αρχές</vt:lpstr>
      <vt:lpstr>Ηθικές Αρχές</vt:lpstr>
      <vt:lpstr>Ηθικά διλήμματα</vt:lpstr>
      <vt:lpstr>Ηθικά διλήμματα</vt:lpstr>
      <vt:lpstr>Ψυχική υγεία</vt:lpstr>
      <vt:lpstr>7 Χαρακτηριστικά - Ορόσημα</vt:lpstr>
      <vt:lpstr>Παρουσίαση του PowerPoint</vt:lpstr>
      <vt:lpstr>                                                                                                Άνθρωποι με χρόνια νοσήματα, όπως ΣΔ &amp; καρδιοπάθεια </vt:lpstr>
      <vt:lpstr>Ψυχικά νοσήματα - Συμπτώματα</vt:lpstr>
      <vt:lpstr>Πολιτισμικές Ιδιαιτερότητες</vt:lpstr>
      <vt:lpstr>Πολιτισμική Ταυτότητα </vt:lpstr>
      <vt:lpstr>Πολιτισμικές Ερμηνείες Υγείας – Νόσου </vt:lpstr>
      <vt:lpstr>Πολιτισμικοί παράγοντες που σχετίζονται με Περιβάλλον και Λειτουργικότητα ασθενή  </vt:lpstr>
      <vt:lpstr> Ψυχολογία   Υγείας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Ψυχική υγεία</dc:title>
  <cp:lastModifiedBy>dimitris</cp:lastModifiedBy>
  <cp:revision>7</cp:revision>
  <dcterms:modified xsi:type="dcterms:W3CDTF">2020-01-09T21:45:21Z</dcterms:modified>
</cp:coreProperties>
</file>