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59" r:id="rId4"/>
    <p:sldId id="260" r:id="rId5"/>
    <p:sldId id="261" r:id="rId6"/>
    <p:sldId id="262" r:id="rId7"/>
    <p:sldId id="263" r:id="rId8"/>
    <p:sldId id="264" r:id="rId9"/>
    <p:sldId id="265" r:id="rId10"/>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5" d="100"/>
          <a:sy n="65" d="100"/>
        </p:scale>
        <p:origin x="-1536"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8" name="7 - Τίτλος"/>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l-GR" smtClean="0"/>
              <a:t>Kλικ για επεξεργασία του τίτλου</a:t>
            </a:r>
            <a:endParaRPr kumimoji="0" lang="en-US"/>
          </a:p>
        </p:txBody>
      </p:sp>
      <p:sp>
        <p:nvSpPr>
          <p:cNvPr id="28" name="27 - Θέση ημερομηνίας"/>
          <p:cNvSpPr>
            <a:spLocks noGrp="1"/>
          </p:cNvSpPr>
          <p:nvPr>
            <p:ph type="dt" sz="half" idx="10"/>
          </p:nvPr>
        </p:nvSpPr>
        <p:spPr/>
        <p:txBody>
          <a:bodyPr/>
          <a:lstStyle/>
          <a:p>
            <a:fld id="{A5148CB4-F9B1-495C-829F-C8CFC5978D3D}" type="datetimeFigureOut">
              <a:rPr lang="el-GR" smtClean="0"/>
              <a:t>16/11/2013</a:t>
            </a:fld>
            <a:endParaRPr lang="el-GR"/>
          </a:p>
        </p:txBody>
      </p:sp>
      <p:sp>
        <p:nvSpPr>
          <p:cNvPr id="17" name="16 - Θέση υποσέλιδου"/>
          <p:cNvSpPr>
            <a:spLocks noGrp="1"/>
          </p:cNvSpPr>
          <p:nvPr>
            <p:ph type="ftr" sz="quarter" idx="11"/>
          </p:nvPr>
        </p:nvSpPr>
        <p:spPr/>
        <p:txBody>
          <a:bodyPr/>
          <a:lstStyle/>
          <a:p>
            <a:endParaRPr lang="el-GR"/>
          </a:p>
        </p:txBody>
      </p:sp>
      <p:sp>
        <p:nvSpPr>
          <p:cNvPr id="29" name="28 - Θέση αριθμού διαφάνειας"/>
          <p:cNvSpPr>
            <a:spLocks noGrp="1"/>
          </p:cNvSpPr>
          <p:nvPr>
            <p:ph type="sldNum" sz="quarter" idx="12"/>
          </p:nvPr>
        </p:nvSpPr>
        <p:spPr/>
        <p:txBody>
          <a:bodyPr/>
          <a:lstStyle/>
          <a:p>
            <a:fld id="{372F0188-FC2D-473E-9A86-D134F3C4909F}" type="slidenum">
              <a:rPr lang="el-GR" smtClean="0"/>
              <a:t>‹#›</a:t>
            </a:fld>
            <a:endParaRPr lang="el-GR"/>
          </a:p>
        </p:txBody>
      </p:sp>
      <p:sp>
        <p:nvSpPr>
          <p:cNvPr id="9" name="8 - Υπότιτλος"/>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smtClean="0"/>
              <a:t>Κάντε κλικ για να επεξεργαστείτε τον υπότιτλο του υποδείγματος</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A5148CB4-F9B1-495C-829F-C8CFC5978D3D}" type="datetimeFigureOut">
              <a:rPr lang="el-GR" smtClean="0"/>
              <a:t>16/11/2013</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372F0188-FC2D-473E-9A86-D134F3C4909F}" type="slidenum">
              <a:rPr lang="el-GR" smtClean="0"/>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A5148CB4-F9B1-495C-829F-C8CFC5978D3D}" type="datetimeFigureOut">
              <a:rPr lang="el-GR" smtClean="0"/>
              <a:t>16/11/2013</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372F0188-FC2D-473E-9A86-D134F3C4909F}" type="slidenum">
              <a:rPr lang="el-GR" smtClean="0"/>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περιεχομένου"/>
          <p:cNvSpPr>
            <a:spLocks noGrp="1"/>
          </p:cNvSpPr>
          <p:nvPr>
            <p:ph idx="1"/>
          </p:nvPr>
        </p:nvSpPr>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A5148CB4-F9B1-495C-829F-C8CFC5978D3D}" type="datetimeFigureOut">
              <a:rPr lang="el-GR" smtClean="0"/>
              <a:t>16/11/2013</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372F0188-FC2D-473E-9A86-D134F3C4909F}" type="slidenum">
              <a:rPr lang="el-GR" smtClean="0"/>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bg>
      <p:bgRef idx="1003">
        <a:schemeClr val="bg2"/>
      </p:bgRef>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A5148CB4-F9B1-495C-829F-C8CFC5978D3D}" type="datetimeFigureOut">
              <a:rPr lang="el-GR" smtClean="0"/>
              <a:t>16/11/2013</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a:xfrm>
            <a:off x="7924800" y="6416675"/>
            <a:ext cx="762000" cy="365125"/>
          </a:xfrm>
        </p:spPr>
        <p:txBody>
          <a:bodyPr/>
          <a:lstStyle/>
          <a:p>
            <a:fld id="{372F0188-FC2D-473E-9A86-D134F3C4909F}" type="slidenum">
              <a:rPr lang="el-GR" smtClean="0"/>
              <a:t>‹#›</a:t>
            </a:fld>
            <a:endParaRPr lang="el-G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περιεχομένου"/>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περιεχομένου"/>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p>
            <a:fld id="{A5148CB4-F9B1-495C-829F-C8CFC5978D3D}" type="datetimeFigureOut">
              <a:rPr lang="el-GR" smtClean="0"/>
              <a:t>16/11/2013</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372F0188-FC2D-473E-9A86-D134F3C4909F}" type="slidenum">
              <a:rPr lang="el-GR" smtClean="0"/>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8229600" cy="1143000"/>
          </a:xfrm>
        </p:spPr>
        <p:txBody>
          <a:bodyPr anchor="ctr"/>
          <a:lstStyle>
            <a:lvl1pPr>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4" name="3 - Θέση κειμένου"/>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5" name="4 - Θέση περιεχομένου"/>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6" name="5 - Θέση περιεχομένου"/>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7" name="6 - Θέση ημερομηνίας"/>
          <p:cNvSpPr>
            <a:spLocks noGrp="1"/>
          </p:cNvSpPr>
          <p:nvPr>
            <p:ph type="dt" sz="half" idx="10"/>
          </p:nvPr>
        </p:nvSpPr>
        <p:spPr/>
        <p:txBody>
          <a:bodyPr/>
          <a:lstStyle/>
          <a:p>
            <a:fld id="{A5148CB4-F9B1-495C-829F-C8CFC5978D3D}" type="datetimeFigureOut">
              <a:rPr lang="el-GR" smtClean="0"/>
              <a:t>16/11/2013</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372F0188-FC2D-473E-9A86-D134F3C4909F}" type="slidenum">
              <a:rPr lang="el-GR" smtClean="0"/>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ημερομηνίας"/>
          <p:cNvSpPr>
            <a:spLocks noGrp="1"/>
          </p:cNvSpPr>
          <p:nvPr>
            <p:ph type="dt" sz="half" idx="10"/>
          </p:nvPr>
        </p:nvSpPr>
        <p:spPr/>
        <p:txBody>
          <a:bodyPr/>
          <a:lstStyle/>
          <a:p>
            <a:fld id="{A5148CB4-F9B1-495C-829F-C8CFC5978D3D}" type="datetimeFigureOut">
              <a:rPr lang="el-GR" smtClean="0"/>
              <a:t>16/11/2013</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372F0188-FC2D-473E-9A86-D134F3C4909F}" type="slidenum">
              <a:rPr lang="el-GR" smtClean="0"/>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A5148CB4-F9B1-495C-829F-C8CFC5978D3D}" type="datetimeFigureOut">
              <a:rPr lang="el-GR" smtClean="0"/>
              <a:t>16/11/2013</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372F0188-FC2D-473E-9A86-D134F3C4909F}" type="slidenum">
              <a:rPr lang="el-GR" smtClean="0"/>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l-GR" smtClean="0"/>
              <a:t>Kλικ για επεξεργασία των στυλ του υποδείγματος</a:t>
            </a:r>
          </a:p>
        </p:txBody>
      </p:sp>
      <p:sp>
        <p:nvSpPr>
          <p:cNvPr id="4" name="3 - Θέση περιεχομένου"/>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p>
            <a:fld id="{A5148CB4-F9B1-495C-829F-C8CFC5978D3D}" type="datetimeFigureOut">
              <a:rPr lang="el-GR" smtClean="0"/>
              <a:t>16/11/2013</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372F0188-FC2D-473E-9A86-D134F3C4909F}" type="slidenum">
              <a:rPr lang="el-GR" smtClean="0"/>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l-GR" smtClean="0"/>
              <a:t>Kλικ για επεξεργασία του τίτλου</a:t>
            </a:r>
            <a:endParaRPr kumimoji="0" lang="en-US"/>
          </a:p>
        </p:txBody>
      </p:sp>
      <p:sp>
        <p:nvSpPr>
          <p:cNvPr id="3" name="2 - Θέση εικόνας"/>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l-GR" smtClean="0">
                <a:solidFill>
                  <a:schemeClr val="lt1"/>
                </a:solidFill>
                <a:latin typeface="+mn-lt"/>
                <a:ea typeface="+mn-ea"/>
                <a:cs typeface="+mn-cs"/>
              </a:rPr>
              <a:t>Κάντε κλικ στο εικονίδιο για να προσθέσετε μια εικόνα</a:t>
            </a:r>
            <a:endParaRPr kumimoji="0" lang="en-US" dirty="0">
              <a:solidFill>
                <a:schemeClr val="lt1"/>
              </a:solidFill>
              <a:latin typeface="+mn-lt"/>
              <a:ea typeface="+mn-ea"/>
              <a:cs typeface="+mn-cs"/>
            </a:endParaRPr>
          </a:p>
        </p:txBody>
      </p:sp>
      <p:sp>
        <p:nvSpPr>
          <p:cNvPr id="4" name="3 - Θέση κειμένου"/>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A5148CB4-F9B1-495C-829F-C8CFC5978D3D}" type="datetimeFigureOut">
              <a:rPr lang="el-GR" smtClean="0"/>
              <a:t>16/11/2013</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372F0188-FC2D-473E-9A86-D134F3C4909F}" type="slidenum">
              <a:rPr lang="el-GR" smtClean="0"/>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21 - Θέση τίτλου"/>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l-GR" smtClean="0"/>
              <a:t>Kλικ για επεξεργασία του τίτλου</a:t>
            </a:r>
            <a:endParaRPr kumimoji="0" lang="en-US"/>
          </a:p>
        </p:txBody>
      </p:sp>
      <p:sp>
        <p:nvSpPr>
          <p:cNvPr id="13" name="12 - Θέση κειμένου"/>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14" name="13 - Θέση ημερομηνίας"/>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A5148CB4-F9B1-495C-829F-C8CFC5978D3D}" type="datetimeFigureOut">
              <a:rPr lang="el-GR" smtClean="0"/>
              <a:t>16/11/2013</a:t>
            </a:fld>
            <a:endParaRPr lang="el-GR"/>
          </a:p>
        </p:txBody>
      </p:sp>
      <p:sp>
        <p:nvSpPr>
          <p:cNvPr id="3" name="2 - Θέση υποσέλιδου"/>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el-GR"/>
          </a:p>
        </p:txBody>
      </p:sp>
      <p:sp>
        <p:nvSpPr>
          <p:cNvPr id="23" name="22 - Θέση αριθμού διαφάνειας"/>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372F0188-FC2D-473E-9A86-D134F3C4909F}" type="slidenum">
              <a:rPr lang="el-GR" smtClean="0"/>
              <a:t>‹#›</a:t>
            </a:fld>
            <a:endParaRPr lang="el-GR"/>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2" name="Rectangle 2"/>
          <p:cNvSpPr>
            <a:spLocks noGrp="1" noChangeArrowheads="1"/>
          </p:cNvSpPr>
          <p:nvPr>
            <p:ph type="title"/>
          </p:nvPr>
        </p:nvSpPr>
        <p:spPr/>
        <p:txBody>
          <a:bodyPr/>
          <a:lstStyle/>
          <a:p>
            <a:r>
              <a:rPr lang="el-GR" dirty="0">
                <a:solidFill>
                  <a:srgbClr val="FFFF00"/>
                </a:solidFill>
              </a:rPr>
              <a:t>Μάθημα 6</a:t>
            </a:r>
            <a:r>
              <a:rPr lang="el-GR" baseline="30000" dirty="0">
                <a:solidFill>
                  <a:srgbClr val="FFFF00"/>
                </a:solidFill>
              </a:rPr>
              <a:t>ο</a:t>
            </a:r>
            <a:r>
              <a:rPr lang="el-GR" dirty="0">
                <a:solidFill>
                  <a:srgbClr val="FFFF00"/>
                </a:solidFill>
              </a:rPr>
              <a:t> </a:t>
            </a:r>
          </a:p>
        </p:txBody>
      </p:sp>
      <p:sp>
        <p:nvSpPr>
          <p:cNvPr id="128003" name="Rectangle 3"/>
          <p:cNvSpPr>
            <a:spLocks noGrp="1" noChangeArrowheads="1"/>
          </p:cNvSpPr>
          <p:nvPr>
            <p:ph idx="1"/>
          </p:nvPr>
        </p:nvSpPr>
        <p:spPr/>
        <p:txBody>
          <a:bodyPr/>
          <a:lstStyle/>
          <a:p>
            <a:r>
              <a:rPr lang="el-GR" b="1"/>
              <a:t>Συμβολική διάδραση, ετικετοποίηση και στίγμα</a:t>
            </a:r>
          </a:p>
          <a:p>
            <a:r>
              <a:rPr lang="el-GR" b="1"/>
              <a:t>Η ψυχική ασθένεια ως ετικετοποιημένη  αποκλίνουσα συμπεριφορά</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6" name="Rectangle 2"/>
          <p:cNvSpPr>
            <a:spLocks noGrp="1" noChangeArrowheads="1"/>
          </p:cNvSpPr>
          <p:nvPr>
            <p:ph type="title"/>
          </p:nvPr>
        </p:nvSpPr>
        <p:spPr>
          <a:xfrm>
            <a:off x="1116013" y="0"/>
            <a:ext cx="7543800" cy="836613"/>
          </a:xfrm>
        </p:spPr>
        <p:txBody>
          <a:bodyPr/>
          <a:lstStyle/>
          <a:p>
            <a:r>
              <a:rPr lang="el-GR" sz="2400" dirty="0">
                <a:solidFill>
                  <a:srgbClr val="FFFF00"/>
                </a:solidFill>
              </a:rPr>
              <a:t>Η κοινωνική ψυχολογία και </a:t>
            </a:r>
            <a:r>
              <a:rPr lang="en-US" sz="2400" dirty="0">
                <a:solidFill>
                  <a:srgbClr val="FFFF00"/>
                </a:solidFill>
              </a:rPr>
              <a:t>George Herbert Mead</a:t>
            </a:r>
            <a:endParaRPr lang="el-GR" sz="2400" dirty="0">
              <a:solidFill>
                <a:srgbClr val="FFFF00"/>
              </a:solidFill>
            </a:endParaRPr>
          </a:p>
        </p:txBody>
      </p:sp>
      <p:sp>
        <p:nvSpPr>
          <p:cNvPr id="129027" name="Rectangle 3"/>
          <p:cNvSpPr>
            <a:spLocks noGrp="1" noChangeArrowheads="1"/>
          </p:cNvSpPr>
          <p:nvPr>
            <p:ph idx="1"/>
          </p:nvPr>
        </p:nvSpPr>
        <p:spPr>
          <a:xfrm>
            <a:off x="0" y="549275"/>
            <a:ext cx="9144000" cy="6308725"/>
          </a:xfrm>
        </p:spPr>
        <p:txBody>
          <a:bodyPr/>
          <a:lstStyle/>
          <a:p>
            <a:pPr>
              <a:lnSpc>
                <a:spcPct val="90000"/>
              </a:lnSpc>
            </a:pPr>
            <a:r>
              <a:rPr lang="en-US" sz="2000"/>
              <a:t>O Mead</a:t>
            </a:r>
            <a:r>
              <a:rPr lang="el-GR" sz="2000"/>
              <a:t>(1863-1931)</a:t>
            </a:r>
            <a:r>
              <a:rPr lang="en-US" sz="2000"/>
              <a:t> </a:t>
            </a:r>
            <a:r>
              <a:rPr lang="el-GR" sz="2000"/>
              <a:t>υποστήριξε ότι για να αποκτήσει υπόσταση ο «εαυτός», το άτομο θα πρέπει να έχει τη δυνατότητα να επεξεργάζεται </a:t>
            </a:r>
            <a:r>
              <a:rPr lang="el-GR" sz="2000" b="1"/>
              <a:t>αναστοχαστικά </a:t>
            </a:r>
            <a:r>
              <a:rPr lang="el-GR" sz="2000"/>
              <a:t>(δηλ. να διενεργεί έναν «εσωτερικό διάλογο») τις νοητικές λειτουργίες του. Κατά την παιδική ηλικία, στη διαδικασία της κοινωνικοποίησης, ο </a:t>
            </a:r>
            <a:r>
              <a:rPr lang="en-US" sz="2000"/>
              <a:t>Mead</a:t>
            </a:r>
            <a:r>
              <a:rPr lang="el-GR" sz="2000"/>
              <a:t> θεωρεί ότι υπάρχουν δύο στάδια ανάπτυξης του «εαυτού». Στο πρώτο, τα παιδιά υποκρίνονται ότι είναι άλλα άτομα, πχ ο πατέρας ή η μητέρα, στο πλαίσιο του παιχνιδιού. Στο δεύτερο, όταν ξεκινήσουν να παίζουν με άλλα παιδιά, αναπτύσσουν σταδιακά επίγνωση των σχέσεων με τους άλλους και διαμορφώνουν μια εικόνα για το σύνολο των ανθρώπων γύρω τους: αποκτούν αντίληψη του «γενικευμένου άλλου».</a:t>
            </a:r>
          </a:p>
          <a:p>
            <a:pPr>
              <a:lnSpc>
                <a:spcPct val="90000"/>
              </a:lnSpc>
            </a:pPr>
            <a:r>
              <a:rPr lang="el-GR" sz="2000"/>
              <a:t>Ο συνεργάτης του </a:t>
            </a:r>
            <a:r>
              <a:rPr lang="en-US" sz="2000"/>
              <a:t>Charles Horton Cooley</a:t>
            </a:r>
            <a:r>
              <a:rPr lang="el-GR" sz="2000"/>
              <a:t>(1864-1929)</a:t>
            </a:r>
            <a:r>
              <a:rPr lang="en-US" sz="2000"/>
              <a:t>, </a:t>
            </a:r>
            <a:r>
              <a:rPr lang="el-GR" sz="2000"/>
              <a:t>ξεκαθάρισε ότι ο δεσμός μεταξύ της κοινωνίας και του εαυτού είναι αδιάσπαστος (δίδυμες έννοιες) και αν το άτομο παραμείνει απομονωμένο, δεν είναι δυνατόν να διαμορφωθεί ο «εαυτός», που αναπτύσσεται μόνο μέσα από την εσωτερίκευση των άλλων. Ο «εαυτός καθρέπτης» δείχνει ότι η σχέση μεταξύ των κοινωνικών ομάδων και του εαυτού προσδίδει συγκεκριμένα χαρακτηριστικά στο άτομο και κυρίως τη δυνατότητα να κατανοεί, να ερμηνεύει και να ενσωματώνει τις απόψεις των άλλων: εμπλέκεται δηλ. σε μια συμβολική διάδραση. Μια δράση γίνεται συμβολική αν της αποδοθεί ένα νόημα που το μοιράζονται από κοινού οι άνθρωποι: πχ τα γράμματα, οι αριθμοί και τα σχήματα είναι νοηματικά σύμβολα (κι οδηγούν σε συμβολική επικοινωνία), κοινωνικά κατασκευασμένα που μεταβιβάζονται κ σε άλλους.</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ChangeArrowheads="1"/>
          </p:cNvSpPr>
          <p:nvPr>
            <p:ph type="title"/>
          </p:nvPr>
        </p:nvSpPr>
        <p:spPr>
          <a:xfrm>
            <a:off x="1116013" y="0"/>
            <a:ext cx="7543800" cy="692150"/>
          </a:xfrm>
        </p:spPr>
        <p:txBody>
          <a:bodyPr>
            <a:normAutofit fontScale="90000"/>
          </a:bodyPr>
          <a:lstStyle/>
          <a:p>
            <a:r>
              <a:rPr lang="el-GR" sz="2400" dirty="0">
                <a:solidFill>
                  <a:srgbClr val="FFFF00"/>
                </a:solidFill>
              </a:rPr>
              <a:t>Η συμβολική</a:t>
            </a:r>
            <a:r>
              <a:rPr lang="el-GR" sz="4000" dirty="0">
                <a:solidFill>
                  <a:srgbClr val="FFFF00"/>
                </a:solidFill>
              </a:rPr>
              <a:t> </a:t>
            </a:r>
            <a:r>
              <a:rPr lang="el-GR" sz="2400" dirty="0" err="1">
                <a:solidFill>
                  <a:srgbClr val="FFFF00"/>
                </a:solidFill>
              </a:rPr>
              <a:t>διάδραση</a:t>
            </a:r>
            <a:r>
              <a:rPr lang="el-GR" sz="2400" dirty="0">
                <a:solidFill>
                  <a:srgbClr val="FFFF00"/>
                </a:solidFill>
              </a:rPr>
              <a:t> κατά </a:t>
            </a:r>
            <a:r>
              <a:rPr lang="en-US" sz="2400" dirty="0">
                <a:solidFill>
                  <a:srgbClr val="FFFF00"/>
                </a:solidFill>
              </a:rPr>
              <a:t>Herbert </a:t>
            </a:r>
            <a:r>
              <a:rPr lang="en-US" sz="2400" dirty="0" err="1">
                <a:solidFill>
                  <a:srgbClr val="FFFF00"/>
                </a:solidFill>
              </a:rPr>
              <a:t>Blumer</a:t>
            </a:r>
            <a:endParaRPr lang="el-GR" sz="4000" dirty="0">
              <a:solidFill>
                <a:srgbClr val="FFFF00"/>
              </a:solidFill>
            </a:endParaRPr>
          </a:p>
        </p:txBody>
      </p:sp>
      <p:sp>
        <p:nvSpPr>
          <p:cNvPr id="130051" name="Rectangle 3"/>
          <p:cNvSpPr>
            <a:spLocks noGrp="1" noChangeArrowheads="1"/>
          </p:cNvSpPr>
          <p:nvPr>
            <p:ph idx="1"/>
          </p:nvPr>
        </p:nvSpPr>
        <p:spPr>
          <a:xfrm>
            <a:off x="0" y="692150"/>
            <a:ext cx="9144000" cy="6165850"/>
          </a:xfrm>
        </p:spPr>
        <p:txBody>
          <a:bodyPr/>
          <a:lstStyle/>
          <a:p>
            <a:pPr>
              <a:lnSpc>
                <a:spcPct val="90000"/>
              </a:lnSpc>
            </a:pPr>
            <a:r>
              <a:rPr lang="el-GR" sz="2000"/>
              <a:t>Η θεωρία του για τη συμβολική διάδραση (ΣΔ): ο πυρήνας της κοινωνίας εντοπίζεται στην αλληλεπίδραση των μελών της,  βασίζεται σε 3 αρχές: </a:t>
            </a:r>
          </a:p>
          <a:p>
            <a:pPr>
              <a:lnSpc>
                <a:spcPct val="90000"/>
              </a:lnSpc>
            </a:pPr>
            <a:r>
              <a:rPr lang="el-GR" sz="2000"/>
              <a:t>Α) Οι άνθρωποι δρουν απέναντι στα πράγματα (φυσικά αντικείμενα, όντα, θεσμοί, ιδανικά, πράξεις και καταστάσεις) με βάση το νόημα που έχουν τα πράγματα για εκείνους. Οι άνθρωποι δεν είναι δηλ. δέκτες εξωτερικών παραγόντων που καθορίζουν τη συμπεριφορά τους αλλά αυτόβουλοι ενεργητικοί οργανισμοί. Για να γίνει κατανοητή μια συμπεριφορά (πχ οι αντιδράσεις ενός ασθενή) δεν αρκεί να προσδιοριστούν οι εξωτερικοί παράγοντες που την επηρεάζουν (πχ διάγνωση νόσου) αλλά το νόημα που τους αποδίδει το άτομο.</a:t>
            </a:r>
          </a:p>
          <a:p>
            <a:pPr>
              <a:lnSpc>
                <a:spcPct val="90000"/>
              </a:lnSpc>
            </a:pPr>
            <a:r>
              <a:rPr lang="el-GR" sz="2000"/>
              <a:t>Β) Το νόημα όμως αυτό αναδύεται από τη διαδικασία της αλληλεπίδρασης μεταξύ των ανθρώπων. Τα νοήματα στα οποία βασίζονται οι ενέργειες των ανθρώπων είναι κοινωνικές δημιουργίες και δεν προέρχονται από τις εσωτερικές ιδιότητες των πραγμάτων ή τα ψυχολογικά χαρακτηριστικά τους. </a:t>
            </a:r>
          </a:p>
          <a:p>
            <a:pPr>
              <a:lnSpc>
                <a:spcPct val="90000"/>
              </a:lnSpc>
            </a:pPr>
            <a:r>
              <a:rPr lang="el-GR" sz="2000"/>
              <a:t>Γ) Τα νοήματα ωστόσο δεν καθορίζονται από την κοινωνία, αλλά υπάρχει η «ερμηνευτική διαδικασία»: δηλ. μέσα από έναν εσωτερικό διάλογο, το άτομο επεξεργάζεται και τροποποιεί τα νοήματα αυτά, τα ελέγχει ή τα απορρίπτει ανάλογα με τις συνθήκες και τους στόχους του. Οι άνθρωποι δεν υιοθετούν δηλ. κάποια κοινωνικά νοήματα ως έχουν (αυτόματα), αλλά τα αναθεωρούν και τα προσαρμόζουν και αντί να καθορίζουν τις ενέργειές τους, τα θεωρούν εργαλεία καθοδήγησης της συμπεριφοράς τους.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4" name="Rectangle 2"/>
          <p:cNvSpPr>
            <a:spLocks noGrp="1" noChangeArrowheads="1"/>
          </p:cNvSpPr>
          <p:nvPr>
            <p:ph type="title"/>
          </p:nvPr>
        </p:nvSpPr>
        <p:spPr>
          <a:xfrm>
            <a:off x="1066800" y="0"/>
            <a:ext cx="7543800" cy="549275"/>
          </a:xfrm>
        </p:spPr>
        <p:txBody>
          <a:bodyPr/>
          <a:lstStyle/>
          <a:p>
            <a:r>
              <a:rPr lang="el-GR" sz="2400" dirty="0">
                <a:solidFill>
                  <a:srgbClr val="FFFF00"/>
                </a:solidFill>
              </a:rPr>
              <a:t>Η θεωρία της </a:t>
            </a:r>
            <a:r>
              <a:rPr lang="el-GR" sz="2400" dirty="0" err="1">
                <a:solidFill>
                  <a:srgbClr val="FFFF00"/>
                </a:solidFill>
              </a:rPr>
              <a:t>ετικετοποίησης</a:t>
            </a:r>
            <a:endParaRPr lang="el-GR" sz="2400" dirty="0">
              <a:solidFill>
                <a:srgbClr val="FFFF00"/>
              </a:solidFill>
            </a:endParaRPr>
          </a:p>
        </p:txBody>
      </p:sp>
      <p:sp>
        <p:nvSpPr>
          <p:cNvPr id="131075" name="Rectangle 3"/>
          <p:cNvSpPr>
            <a:spLocks noGrp="1" noChangeArrowheads="1"/>
          </p:cNvSpPr>
          <p:nvPr>
            <p:ph idx="1"/>
          </p:nvPr>
        </p:nvSpPr>
        <p:spPr>
          <a:xfrm>
            <a:off x="0" y="476250"/>
            <a:ext cx="9144000" cy="6381750"/>
          </a:xfrm>
        </p:spPr>
        <p:txBody>
          <a:bodyPr/>
          <a:lstStyle/>
          <a:p>
            <a:pPr>
              <a:lnSpc>
                <a:spcPct val="90000"/>
              </a:lnSpc>
            </a:pPr>
            <a:r>
              <a:rPr lang="el-GR" sz="2000"/>
              <a:t>Ο </a:t>
            </a:r>
            <a:r>
              <a:rPr lang="en-US" sz="2000"/>
              <a:t>Howard Becker </a:t>
            </a:r>
            <a:r>
              <a:rPr lang="el-GR" sz="2000"/>
              <a:t>διατύπωσε τη θεωρία της ετικετοποίησης για την αποκλίνουσα συμπεριφορά, στηριζόμενος στις παραπάνω αρχές της ΣΔ. Η πρώτη αρχή δέχεται ότι ο εαυτός δεν είναι το αποτέλεσμα της βιολογικής ή της κοινωνικής επιταγής, αλλά της συμβολικής ερμηνείας που αναδύεται από την αλληλεπίδραση των ατόμων. Η δεύτερη αρχή θεωρεί ότι το νόημα που αποδίδεται σε ένα «πράγμα» δεν είναι το αποτέλεσμα των εσωτερικών χαρακτηριστικών του, αλλά της ενεργούς ερμηνείας που του προσδίδουν οι άνθρωποι. Συνεπώς η απόκλιση από τα κοινωνικά αποδεκτά πρότυπα δεν είναι δεδομένη, αλλά το αποτέλεσμα της ερμηνείας που αποδίδουν τα μέλη της κοινωνίας σε συγκεκριμένα άτομα, στα οποία τίθεται η ετικέτα του αποκλίνοντος. Η αποκλίνουσα λοιπόν συμπεριφορά ετικετοποιείται ως  τέτοια από τους ανθρώπους μιας κοινωνίας. Σύμφωνα και με την τρίτη αρχή, μια πράξη χαρακτηρίζεται ως αποκλίνουσα ή όχι ανάλογα με την αντίδραση των άλλων ανθρώπων.</a:t>
            </a:r>
          </a:p>
          <a:p>
            <a:pPr>
              <a:lnSpc>
                <a:spcPct val="90000"/>
              </a:lnSpc>
            </a:pPr>
            <a:r>
              <a:rPr lang="el-GR" sz="2000"/>
              <a:t>Ο </a:t>
            </a:r>
            <a:r>
              <a:rPr lang="en-US" sz="2000"/>
              <a:t>Becker</a:t>
            </a:r>
            <a:r>
              <a:rPr lang="el-GR" sz="2000"/>
              <a:t> δεν υπονοούσε ότι οι αποκλίνοντες δεν έχουν διαπράξει αυτό που τους προσάπτεται, ούτε όμως ότι κάτι τέτοιο ισχύει πάντα. Επειδή δεν είναι αλάθητη η διαδικασία της ετικετοποίησης, οι άνθρωποι ίσως να έχουν έτσι χαρακτηριστεί, δίχως να έχουν παραβεί κάποιους κοινωνικούς κανόνες. Παρόμοια ίσως να υπάρχουν άλλοι που τους παραβαίνουν, αλλά δεν ετικετοποιούνται  ως παραβαίνοντες γιατί δεν τους χαρακτήρισε έτσι η κοινωνική ομάδα στην οποία ανήκουν (πχ κατηγορείται για διάπραξη πορνείας ένας πολίτης αλλά όχι για κάτι αντίστοιχο ο σκηνοθέτης ταινίας).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8" name="Rectangle 2"/>
          <p:cNvSpPr>
            <a:spLocks noGrp="1" noChangeArrowheads="1"/>
          </p:cNvSpPr>
          <p:nvPr>
            <p:ph type="title"/>
          </p:nvPr>
        </p:nvSpPr>
        <p:spPr>
          <a:xfrm>
            <a:off x="539750" y="0"/>
            <a:ext cx="8262938" cy="549275"/>
          </a:xfrm>
        </p:spPr>
        <p:txBody>
          <a:bodyPr/>
          <a:lstStyle/>
          <a:p>
            <a:r>
              <a:rPr lang="el-GR" sz="2000" dirty="0">
                <a:solidFill>
                  <a:srgbClr val="FFFF00"/>
                </a:solidFill>
              </a:rPr>
              <a:t>Η ψυχική νόσος ως </a:t>
            </a:r>
            <a:r>
              <a:rPr lang="el-GR" sz="2000" dirty="0" err="1">
                <a:solidFill>
                  <a:srgbClr val="FFFF00"/>
                </a:solidFill>
              </a:rPr>
              <a:t>ετικετοποιημένη</a:t>
            </a:r>
            <a:r>
              <a:rPr lang="el-GR" sz="2000" dirty="0">
                <a:solidFill>
                  <a:srgbClr val="FFFF00"/>
                </a:solidFill>
              </a:rPr>
              <a:t> αποκλίνουσα συμπεριφορά</a:t>
            </a:r>
          </a:p>
        </p:txBody>
      </p:sp>
      <p:sp>
        <p:nvSpPr>
          <p:cNvPr id="132099" name="Rectangle 3"/>
          <p:cNvSpPr>
            <a:spLocks noGrp="1" noChangeArrowheads="1"/>
          </p:cNvSpPr>
          <p:nvPr>
            <p:ph idx="1"/>
          </p:nvPr>
        </p:nvSpPr>
        <p:spPr>
          <a:xfrm>
            <a:off x="0" y="549275"/>
            <a:ext cx="9144000" cy="6165850"/>
          </a:xfrm>
        </p:spPr>
        <p:txBody>
          <a:bodyPr/>
          <a:lstStyle/>
          <a:p>
            <a:pPr>
              <a:lnSpc>
                <a:spcPct val="90000"/>
              </a:lnSpc>
            </a:pPr>
            <a:r>
              <a:rPr lang="el-GR" sz="2000"/>
              <a:t>Ο </a:t>
            </a:r>
            <a:r>
              <a:rPr lang="en-US" sz="2000"/>
              <a:t>Tomas Scheff </a:t>
            </a:r>
            <a:r>
              <a:rPr lang="el-GR" sz="2000"/>
              <a:t>ισχυρίζεται ότι τα ψυχικά νοσήματα δεν προκύπτουν απλώς ως αποτέλεσμα εσωτερικών ψυχολογικών δυσλειτουργιών, αλλά συνιστούν «ετικετοποιημένες παραβιάσεις της κοινωνικής νόρμας». Οι νόρμες αυτές είναι λανθάνοντες (άτυποι) κανόνες, που μπορεί να παραβαίνουν οι άνθρωποι χωρίς να χαρακτηρίζονται ως ψυχικά πάσχοντες Άρα ο πιο σημαντικός παράγοντας δεν είναι η συμπεριφορά του «παραβάτη» αλλά η κοινωνική αντίδραση που απορρέει από την ύπαρξη και την εφαρμογή του στερεότυπου της ψυχικής ασθένειας. Αν αυτό θα τεθεί ή όχι σε εφαρμογή εξαρτάται από τα όρια της ανεκτικότητας για κάποιες πράξεις, το κύρος ή την εξουσία του «παραβάτη» ή της ύπαρξης άλλων εναλλακτικών και πιο «προφανών» αιτιολογήσεων για την «αποκλίνουσα» συμπεριφορά. </a:t>
            </a:r>
          </a:p>
          <a:p>
            <a:pPr>
              <a:lnSpc>
                <a:spcPct val="90000"/>
              </a:lnSpc>
            </a:pPr>
            <a:r>
              <a:rPr lang="el-GR" sz="2000"/>
              <a:t>Αφού κάποιος ετικετοποιηθεί ως ψυχικά πάσχων υιοθετεί την τυπολογία της αποκλίνουσας συμπεριφοράς (ξεκινά όπως έλεγε ο </a:t>
            </a:r>
            <a:r>
              <a:rPr lang="en-US" sz="2000"/>
              <a:t>Scheff</a:t>
            </a:r>
            <a:r>
              <a:rPr lang="el-GR" sz="2000"/>
              <a:t> μια «καριέρα αποκλίνουσα») ανταμείβεται από το στερεότυπο ρόλο της ψυχικής νόσου και «τιμωρείται» αν αντισταθεί σε αυτό. Ο </a:t>
            </a:r>
            <a:r>
              <a:rPr lang="en-US" sz="2000"/>
              <a:t>Scheff</a:t>
            </a:r>
            <a:r>
              <a:rPr lang="el-GR" sz="2000"/>
              <a:t> πιστεύει ότι, αν και αυτό αντιτίθεται στην 3</a:t>
            </a:r>
            <a:r>
              <a:rPr lang="el-GR" sz="2000" baseline="30000"/>
              <a:t>η</a:t>
            </a:r>
            <a:r>
              <a:rPr lang="el-GR" sz="2000"/>
              <a:t>  αρχή της ΣΔ, «στο πλαίσιο της κρίσης της προσωπικότητάς του, ο άνθρωπος γίνεται ευάλωτος και  είναι πιθανόν να δεχτεί τον υποδεικνυόμενο ρόλο του τρελού ως τη μόνη «εναλλακτική επιλογή» όταν ο «παραβάτης» των λανθανόντων κανόνων χαρακτηριστεί δημόσια ως κάποιος με αποκλίνουσα συμπεριφορά».</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2" name="Rectangle 2"/>
          <p:cNvSpPr>
            <a:spLocks noGrp="1" noChangeArrowheads="1"/>
          </p:cNvSpPr>
          <p:nvPr>
            <p:ph type="title"/>
          </p:nvPr>
        </p:nvSpPr>
        <p:spPr>
          <a:xfrm>
            <a:off x="1116013" y="0"/>
            <a:ext cx="7543800" cy="593725"/>
          </a:xfrm>
        </p:spPr>
        <p:txBody>
          <a:bodyPr/>
          <a:lstStyle/>
          <a:p>
            <a:r>
              <a:rPr lang="el-GR" sz="2400" dirty="0">
                <a:solidFill>
                  <a:srgbClr val="FFFF00"/>
                </a:solidFill>
              </a:rPr>
              <a:t>Άσυλα- </a:t>
            </a:r>
            <a:r>
              <a:rPr lang="el-GR" sz="2400" dirty="0" err="1">
                <a:solidFill>
                  <a:srgbClr val="FFFF00"/>
                </a:solidFill>
              </a:rPr>
              <a:t>Ασυλοποίηση</a:t>
            </a:r>
            <a:endParaRPr lang="el-GR" sz="2400" dirty="0">
              <a:solidFill>
                <a:srgbClr val="FFFF00"/>
              </a:solidFill>
            </a:endParaRPr>
          </a:p>
        </p:txBody>
      </p:sp>
      <p:sp>
        <p:nvSpPr>
          <p:cNvPr id="133123" name="Rectangle 3"/>
          <p:cNvSpPr>
            <a:spLocks noGrp="1" noChangeArrowheads="1"/>
          </p:cNvSpPr>
          <p:nvPr>
            <p:ph idx="1"/>
          </p:nvPr>
        </p:nvSpPr>
        <p:spPr>
          <a:xfrm>
            <a:off x="0" y="476250"/>
            <a:ext cx="9144000" cy="6381750"/>
          </a:xfrm>
        </p:spPr>
        <p:txBody>
          <a:bodyPr/>
          <a:lstStyle/>
          <a:p>
            <a:pPr>
              <a:lnSpc>
                <a:spcPct val="90000"/>
              </a:lnSpc>
            </a:pPr>
            <a:r>
              <a:rPr lang="el-GR" sz="2000"/>
              <a:t>Ο </a:t>
            </a:r>
            <a:r>
              <a:rPr lang="en-US" sz="2000"/>
              <a:t>Tomas Scheff</a:t>
            </a:r>
            <a:r>
              <a:rPr lang="el-GR" sz="2000"/>
              <a:t> χρησιμοποιεί τον όρο «καριέρα» όχι με την έννοια της επαγγελματικής εξέλιξης, αλλά στις αλλαγές που συμβαίνουν στη ζωή του μετά την ετικετοποίησή του. «Η ηθική διάσταση της καριέρας» του ψυχικά ασθενή διέρχεται 3 στάδια: στο 1</a:t>
            </a:r>
            <a:r>
              <a:rPr lang="el-GR" sz="2000" baseline="30000"/>
              <a:t>ο</a:t>
            </a:r>
            <a:r>
              <a:rPr lang="el-GR" sz="2000"/>
              <a:t> πριν θεωρηθεί πάσχων (προ-ασθενής), το 2</a:t>
            </a:r>
            <a:r>
              <a:rPr lang="el-GR" sz="2000" baseline="30000"/>
              <a:t>ο</a:t>
            </a:r>
            <a:r>
              <a:rPr lang="el-GR" sz="2000"/>
              <a:t> που γίνεται η διάγνωση (ασθενής) και το 3</a:t>
            </a:r>
            <a:r>
              <a:rPr lang="el-GR" sz="2000" baseline="30000"/>
              <a:t>ο</a:t>
            </a:r>
            <a:r>
              <a:rPr lang="el-GR" sz="2000"/>
              <a:t> αφού πάψει να θεωρείται πάσχων (πρώην ασθενής). Τα δύο πρώτα τα περιγράφει ως «απονέκρωση του εαυτού» γιατί ακυρώνεται η ατομική ταυτότητα του ασθενή και νιώθει προδομένος από την οικογένειά του όταν αισθάνεται ότι αυτοί (συγγενείς κ γιατροί) που εμπιστεύεται, συνεργάζονται για να τον εγκαταλείψουν: δηλ. σχεδιάζουν τον εγκλεισμό του σε «άσυλο».</a:t>
            </a:r>
          </a:p>
          <a:p>
            <a:pPr>
              <a:lnSpc>
                <a:spcPct val="90000"/>
              </a:lnSpc>
            </a:pPr>
            <a:r>
              <a:rPr lang="el-GR" sz="2000"/>
              <a:t>Βιώνοντας τις συνέπειες της εισαγωγής του σε ένα ψυχιατρικό ίδρυμα, που δεν επιτρέπει την έκφραση των ιδιαίτερων χαρακτηριστικών του: πχ ελευθερία κίνησης, προσωπικός ρουχισμός, ιδιωτικότητα, ο ασθενής νιώθει ότι έχει αποτύχει. Τότε αντιδρά σε αυτή τη νέα εικόνα του εαυτού του μέσα από μια νέα προσωπική ιστορία που ελαχιστοποιεί αφενός την ευθύνη γι’ αυτό που του έτυχε και αφετέρου την αίσθηση ντροπής που βιώνει. Επειδή όμως στα ιδρύματα αυτά κυκλοφορούν συστηματικά οι πληροφορίες που θα ήθελε ο ασθενής να αποκρύψει, μπορεί τελικά αυτός να ανακατασκευάσει την ιστορία του σύμφωνα με το «πρότυπο του ασθενή»: το αποδέχεται πλήρως ή μαθαίνει να εξασκεί «την ανήθικη τέχνη της αναισχυντίας»: μπορεί να επιβιώσει και χωρίς την κοινωνικά αποδεκτή εικόνα του και δεν προστατεύει πια τον εαυτό του από τη γελιοποίηση.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70" name="Rectangle 2"/>
          <p:cNvSpPr>
            <a:spLocks noGrp="1" noChangeArrowheads="1"/>
          </p:cNvSpPr>
          <p:nvPr>
            <p:ph type="title"/>
          </p:nvPr>
        </p:nvSpPr>
        <p:spPr>
          <a:xfrm>
            <a:off x="1066800" y="0"/>
            <a:ext cx="7543800" cy="549275"/>
          </a:xfrm>
        </p:spPr>
        <p:txBody>
          <a:bodyPr/>
          <a:lstStyle/>
          <a:p>
            <a:r>
              <a:rPr lang="el-GR" sz="2400" dirty="0">
                <a:solidFill>
                  <a:srgbClr val="FFFF00"/>
                </a:solidFill>
              </a:rPr>
              <a:t>Ο στιγματισμός κατά τον </a:t>
            </a:r>
            <a:r>
              <a:rPr lang="en-US" sz="2400" dirty="0">
                <a:solidFill>
                  <a:srgbClr val="FFFF00"/>
                </a:solidFill>
              </a:rPr>
              <a:t>Erving </a:t>
            </a:r>
            <a:r>
              <a:rPr lang="en-US" sz="2400" dirty="0" err="1">
                <a:solidFill>
                  <a:srgbClr val="FFFF00"/>
                </a:solidFill>
              </a:rPr>
              <a:t>Goffman</a:t>
            </a:r>
            <a:endParaRPr lang="el-GR" sz="2400" dirty="0">
              <a:solidFill>
                <a:srgbClr val="FFFF00"/>
              </a:solidFill>
            </a:endParaRPr>
          </a:p>
        </p:txBody>
      </p:sp>
      <p:sp>
        <p:nvSpPr>
          <p:cNvPr id="135171" name="Rectangle 3"/>
          <p:cNvSpPr>
            <a:spLocks noGrp="1" noChangeArrowheads="1"/>
          </p:cNvSpPr>
          <p:nvPr>
            <p:ph idx="1"/>
          </p:nvPr>
        </p:nvSpPr>
        <p:spPr>
          <a:xfrm>
            <a:off x="0" y="549275"/>
            <a:ext cx="9144000" cy="6308725"/>
          </a:xfrm>
        </p:spPr>
        <p:txBody>
          <a:bodyPr/>
          <a:lstStyle/>
          <a:p>
            <a:pPr>
              <a:lnSpc>
                <a:spcPct val="90000"/>
              </a:lnSpc>
            </a:pPr>
            <a:r>
              <a:rPr lang="el-GR" sz="2000"/>
              <a:t>Στο βιβλίο του «Στίγμα» θεωρεί ότι οι άνθρωποι δεν προβάλλουν τον πραγματικό εαυτό τους, αλλά υποδύονται μια σειρά από ρόλους που μεταβάλλονται ανάλογα με το κοινό που έχουν απέναντί τους. Κάθε όμως κοινωνία έχει στερεότυπες προσδοκίες για το πώς πρέπει να συμπεριφέρονται τα άτομα στις κοινωνικές τους αλληλεπιδράσεις: «εικονική κοινωνική ταυτότητα». Όταν υπάρχει αντίφαση ανάμεσα στην εικονική και την πραγματική κοινωνική ταυτότητα δημιουργείται το στίγμα. Αυτή όμως η διαφορετικότητα αξιολογείται ηθικά και υποτιμητικά. Η κοινωνία κάνει το στιγματισμένο άτομο να νιώθει ντροπή (ως η βασική προοπτική της ζωής του) μειονεξία, κατωτερότητα και μετά να εκλογικεύει αυτές τις αντιλήψεις.</a:t>
            </a:r>
          </a:p>
          <a:p>
            <a:pPr>
              <a:lnSpc>
                <a:spcPct val="90000"/>
              </a:lnSpc>
            </a:pPr>
            <a:r>
              <a:rPr lang="el-GR" sz="2000"/>
              <a:t>Ένα μικρό επίτευγμα του «στιγματισμένου» θεωρείται ένδειξη χαρισμάτων ενώ μια μικρή αποτυχία του, άμεση συνέπεια της «διαφορετικότητάς» του. Οι «φυσιολογικοί» άνθρωποι προσποιούνται αμήχανα ότι δεν προσέχουν τις προβληματικές συμπεριφορές του και ο έλεγχος των εντυπώσεων μιας «αμαυρωμένης ταυτότητας» είναι πραγματικά ένα δύσκολο καθήκον. Γι’ αυτό είναι πιθανόν το στιγματισμένο άτομο να θέλει να τις αποφύγει και τελικά να οδηγείται σε κοινωνική απομόνωση βιώνοντας άγχος ή κατάθλιψη Οι «σοφοί» (ανταποκρίνεται στις ανάγκες του) όμως ή οι «δικοί» τους άνθρωποι (πχ φέρουν και αυτοί ένα στίγμα) δεν εκδηλώνουν απορριπτική συμπεριφορά προς τα άτομα αυτά και τους αντιμετωπίζουν ως πλήρεις ανθρώπινους και όχι ως υποδεέστερους. Όμως η αντιμετώπιση πχ από ένα «σοφό νοσηλευτή» θα πρέπει να γίνει αποδεκτή και από το στιγματισμένο.</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194" name="Rectangle 2"/>
          <p:cNvSpPr>
            <a:spLocks noGrp="1" noChangeArrowheads="1"/>
          </p:cNvSpPr>
          <p:nvPr>
            <p:ph type="title"/>
          </p:nvPr>
        </p:nvSpPr>
        <p:spPr>
          <a:xfrm>
            <a:off x="1066800" y="0"/>
            <a:ext cx="7543800" cy="549275"/>
          </a:xfrm>
        </p:spPr>
        <p:txBody>
          <a:bodyPr/>
          <a:lstStyle/>
          <a:p>
            <a:r>
              <a:rPr lang="el-GR" sz="2400" dirty="0">
                <a:solidFill>
                  <a:srgbClr val="FFFF00"/>
                </a:solidFill>
              </a:rPr>
              <a:t>Ασθενείς (</a:t>
            </a:r>
            <a:r>
              <a:rPr lang="el-GR" sz="2400" dirty="0" err="1">
                <a:solidFill>
                  <a:srgbClr val="FFFF00"/>
                </a:solidFill>
              </a:rPr>
              <a:t>βιοσωματικά</a:t>
            </a:r>
            <a:r>
              <a:rPr lang="el-GR" sz="2400" dirty="0">
                <a:solidFill>
                  <a:srgbClr val="FFFF00"/>
                </a:solidFill>
              </a:rPr>
              <a:t>) και στίγμα</a:t>
            </a:r>
          </a:p>
        </p:txBody>
      </p:sp>
      <p:sp>
        <p:nvSpPr>
          <p:cNvPr id="136195" name="Rectangle 3"/>
          <p:cNvSpPr>
            <a:spLocks noGrp="1" noChangeArrowheads="1"/>
          </p:cNvSpPr>
          <p:nvPr>
            <p:ph idx="1"/>
          </p:nvPr>
        </p:nvSpPr>
        <p:spPr>
          <a:xfrm>
            <a:off x="0" y="620713"/>
            <a:ext cx="9144000" cy="6237287"/>
          </a:xfrm>
        </p:spPr>
        <p:txBody>
          <a:bodyPr/>
          <a:lstStyle/>
          <a:p>
            <a:pPr>
              <a:lnSpc>
                <a:spcPct val="80000"/>
              </a:lnSpc>
            </a:pPr>
            <a:r>
              <a:rPr lang="el-GR" sz="2000"/>
              <a:t>Το πρόβλημα των ασθενών είναι το πόσες πληροφορίες θα ήταν ασφαλές ή σοφό να αποκαλύψουν στους άλλους για τον εαυτό τους. Τότε υιοθετούν 2 στρατηγικές. Η 1</a:t>
            </a:r>
            <a:r>
              <a:rPr lang="el-GR" sz="2000" baseline="30000"/>
              <a:t>η</a:t>
            </a:r>
            <a:r>
              <a:rPr lang="el-GR" sz="2000"/>
              <a:t> το «πέρασμα», εφαρμόζεται και σε συνεργασία με τους συγγενείς τους: πχ προσπαθούν να «περάσει» η εντύπωση ότι δεν έχουν το χαρακτηριστικό που τους στιγματίζει (πχ ο διαβητικός κάνει κρυφά εγχύσεις ινσουλίνης). Αντί όμως να ζουν με το φόβο της αποκάλυψης (πχ κρίση υπογλυκαιμίας ή κώμα), πολλοί ασθενείς προσπαθούν να διαχειριστούν τη δημοσιοποίηση της πληροφορίας με τους δικούς τους όρους.</a:t>
            </a:r>
          </a:p>
          <a:p>
            <a:pPr>
              <a:lnSpc>
                <a:spcPct val="80000"/>
              </a:lnSpc>
            </a:pPr>
            <a:r>
              <a:rPr lang="el-GR" sz="2000"/>
              <a:t>Η 2</a:t>
            </a:r>
            <a:r>
              <a:rPr lang="el-GR" sz="2000" baseline="30000"/>
              <a:t>η</a:t>
            </a:r>
            <a:r>
              <a:rPr lang="el-GR" sz="2000"/>
              <a:t> στρατηγική συνίσταται στην παραδοχή του ανθρώπου ότι έχει αυτά που επισύρουν το στίγμα, ταυτόχρονα με μια προσπάθεια να μειώσει την εντύπωση που προκαλούν τα χαρακτηριστικά αυτά (πχ τυφλός με γυαλιά, που καλύπτουν μια δυσμορφία στα μάτια): το αναδεικνύει και το κρύβει.</a:t>
            </a:r>
          </a:p>
          <a:p>
            <a:pPr>
              <a:lnSpc>
                <a:spcPct val="80000"/>
              </a:lnSpc>
            </a:pPr>
            <a:r>
              <a:rPr lang="el-GR" sz="2000"/>
              <a:t>Ο κόσμος όμως δε χωρίζεται σε φυσιολογικούς και στιγματισμένους, καθώς τα κοινωνικά συστήματα είναι εύθραυστα και χαλά συχνά το παιχνίδι των εντυπώσεων, με αποτέλεσμα να «οργανώνουμε επιχειρήσεις ασφαλείας» για να διασώσουμε την αυτοεκτίμησή μας. </a:t>
            </a:r>
          </a:p>
          <a:p>
            <a:pPr>
              <a:lnSpc>
                <a:spcPct val="80000"/>
              </a:lnSpc>
            </a:pPr>
            <a:r>
              <a:rPr lang="el-GR" sz="2000"/>
              <a:t>Ο έλεγχος – εξουσία των νοσηλευτών απέναντι στους ασθενείς ασκείται με α) απροκάλυπτη δύναμη (διαταγές, αποφάσεις για αυτούς), β) πειθώ, γ) «έλεγχο της ημερησίας διάταξης» (δυνατότητα επιλογής σε αμετάβλητο πρόγραμμα) και δ) καλοπιάσματα (χρησιμοποιούνται για να ενισχύσουν τους άλλους 3 τρόπους απροκάλυπτης δύναμης απέναντι στους ασθενείς.</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2517" name="Rectangle 5"/>
          <p:cNvSpPr>
            <a:spLocks noGrp="1" noChangeArrowheads="1"/>
          </p:cNvSpPr>
          <p:nvPr>
            <p:ph type="title" idx="4294967295"/>
          </p:nvPr>
        </p:nvSpPr>
        <p:spPr>
          <a:xfrm>
            <a:off x="0" y="274638"/>
            <a:ext cx="8229600" cy="1143000"/>
          </a:xfrm>
        </p:spPr>
        <p:txBody>
          <a:bodyPr anchorCtr="1">
            <a:normAutofit fontScale="90000"/>
          </a:bodyPr>
          <a:lstStyle/>
          <a:p>
            <a:r>
              <a:rPr lang="el-GR" sz="4000" dirty="0"/>
              <a:t> </a:t>
            </a:r>
            <a:r>
              <a:rPr lang="el-GR" sz="3600" b="0" dirty="0">
                <a:solidFill>
                  <a:srgbClr val="FFFF00"/>
                </a:solidFill>
              </a:rPr>
              <a:t>ΕΥΧΑΡΙΣΤΩ ΓΙΑ ΤΗΝ ΠΡΟΣΟΧΗ ΚΑΙ ΤΗ ΣΥΜΜΕΤΟΧΗ ΣΑΣ</a:t>
            </a:r>
          </a:p>
        </p:txBody>
      </p:sp>
      <p:pic>
        <p:nvPicPr>
          <p:cNvPr id="140291" name="Picture 4" descr="thankyoui4"/>
          <p:cNvPicPr>
            <a:picLocks noGrp="1" noChangeAspect="1" noChangeArrowheads="1"/>
          </p:cNvPicPr>
          <p:nvPr>
            <p:ph idx="4294967295"/>
          </p:nvPr>
        </p:nvPicPr>
        <p:blipFill>
          <a:blip r:embed="rId2" cstate="print"/>
          <a:srcRect/>
          <a:stretch>
            <a:fillRect/>
          </a:stretch>
        </p:blipFill>
        <p:spPr>
          <a:xfrm>
            <a:off x="5513388" y="2268538"/>
            <a:ext cx="3630612" cy="3208337"/>
          </a:xfrm>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Αποκορύφωμα">
  <a:themeElements>
    <a:clrScheme name="Προσαρμοσμένος 5">
      <a:dk1>
        <a:srgbClr val="9BBB59"/>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Αποκορύφωμα">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Αποκορύφωμα">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1</TotalTime>
  <Words>1802</Words>
  <Application>Microsoft Office PowerPoint</Application>
  <PresentationFormat>Προβολή στην οθόνη (4:3)</PresentationFormat>
  <Paragraphs>29</Paragraphs>
  <Slides>9</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9</vt:i4>
      </vt:variant>
    </vt:vector>
  </HeadingPairs>
  <TitlesOfParts>
    <vt:vector size="10" baseType="lpstr">
      <vt:lpstr>Αποκορύφωμα</vt:lpstr>
      <vt:lpstr>Μάθημα 6ο </vt:lpstr>
      <vt:lpstr>Η κοινωνική ψυχολογία και George Herbert Mead</vt:lpstr>
      <vt:lpstr>Η συμβολική διάδραση κατά Herbert Blumer</vt:lpstr>
      <vt:lpstr>Η θεωρία της ετικετοποίησης</vt:lpstr>
      <vt:lpstr>Η ψυχική νόσος ως ετικετοποιημένη αποκλίνουσα συμπεριφορά</vt:lpstr>
      <vt:lpstr>Άσυλα- Ασυλοποίηση</vt:lpstr>
      <vt:lpstr>Ο στιγματισμός κατά τον Erving Goffman</vt:lpstr>
      <vt:lpstr>Ασθενείς (βιοσωματικά) και στίγμα</vt:lpstr>
      <vt:lpstr> ΕΥΧΑΡΙΣΤΩ ΓΙΑ ΤΗΝ ΠΡΟΣΟΧΗ ΚΑΙ ΤΗ ΣΥΜΜΕΤΟΧΗ ΣΑΣ</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Μάθημα 6ο </dc:title>
  <dc:creator>κοστας</dc:creator>
  <cp:lastModifiedBy>κοστας</cp:lastModifiedBy>
  <cp:revision>1</cp:revision>
  <dcterms:created xsi:type="dcterms:W3CDTF">2013-11-16T21:07:22Z</dcterms:created>
  <dcterms:modified xsi:type="dcterms:W3CDTF">2013-11-16T21:09:04Z</dcterms:modified>
</cp:coreProperties>
</file>