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60"/>
  </p:normalViewPr>
  <p:slideViewPr>
    <p:cSldViewPr>
      <p:cViewPr varScale="1">
        <p:scale>
          <a:sx n="65" d="100"/>
          <a:sy n="65" d="100"/>
        </p:scale>
        <p:origin x="-14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F4AE36B1-DBD5-46FD-AF03-EA2A9568B85C}" type="datetimeFigureOut">
              <a:rPr lang="el-GR" smtClean="0"/>
              <a:t>16/11/2013</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4E321AE-5615-4A22-9C6B-DB3DF058999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4AE36B1-DBD5-46FD-AF03-EA2A9568B85C}" type="datetimeFigureOut">
              <a:rPr lang="el-GR" smtClean="0"/>
              <a:t>16/11/2013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E321AE-5615-4A22-9C6B-DB3DF058999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4AE36B1-DBD5-46FD-AF03-EA2A9568B85C}" type="datetimeFigureOut">
              <a:rPr lang="el-GR" smtClean="0"/>
              <a:t>16/11/2013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E321AE-5615-4A22-9C6B-DB3DF058999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F4AE36B1-DBD5-46FD-AF03-EA2A9568B85C}" type="datetimeFigureOut">
              <a:rPr lang="el-GR" smtClean="0"/>
              <a:t>16/11/2013</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84E321AE-5615-4A22-9C6B-DB3DF058999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F4AE36B1-DBD5-46FD-AF03-EA2A9568B85C}" type="datetimeFigureOut">
              <a:rPr lang="el-GR" smtClean="0"/>
              <a:t>16/11/2013</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84E321AE-5615-4A22-9C6B-DB3DF058999F}" type="slidenum">
              <a:rPr lang="el-GR" smtClean="0"/>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F4AE36B1-DBD5-46FD-AF03-EA2A9568B85C}" type="datetimeFigureOut">
              <a:rPr lang="el-GR" smtClean="0"/>
              <a:t>16/11/2013</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84E321AE-5615-4A22-9C6B-DB3DF058999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F4AE36B1-DBD5-46FD-AF03-EA2A9568B85C}" type="datetimeFigureOut">
              <a:rPr lang="el-GR" smtClean="0"/>
              <a:t>16/11/2013</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84E321AE-5615-4A22-9C6B-DB3DF058999F}"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4AE36B1-DBD5-46FD-AF03-EA2A9568B85C}" type="datetimeFigureOut">
              <a:rPr lang="el-GR" smtClean="0"/>
              <a:t>16/11/2013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4E321AE-5615-4A22-9C6B-DB3DF058999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F4AE36B1-DBD5-46FD-AF03-EA2A9568B85C}" type="datetimeFigureOut">
              <a:rPr lang="el-GR" smtClean="0"/>
              <a:t>16/11/2013</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84E321AE-5615-4A22-9C6B-DB3DF058999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F4AE36B1-DBD5-46FD-AF03-EA2A9568B85C}" type="datetimeFigureOut">
              <a:rPr lang="el-GR" smtClean="0"/>
              <a:t>16/11/2013</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84E321AE-5615-4A22-9C6B-DB3DF058999F}"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F4AE36B1-DBD5-46FD-AF03-EA2A9568B85C}" type="datetimeFigureOut">
              <a:rPr lang="el-GR" smtClean="0"/>
              <a:t>16/11/2013</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84E321AE-5615-4A22-9C6B-DB3DF058999F}"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4AE36B1-DBD5-46FD-AF03-EA2A9568B85C}" type="datetimeFigureOut">
              <a:rPr lang="el-GR" smtClean="0"/>
              <a:t>16/11/2013</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4E321AE-5615-4A22-9C6B-DB3DF058999F}"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42988" y="0"/>
            <a:ext cx="7543800" cy="1557338"/>
          </a:xfrm>
        </p:spPr>
        <p:txBody>
          <a:bodyPr/>
          <a:lstStyle/>
          <a:p>
            <a:r>
              <a:rPr lang="el-GR" b="1" dirty="0">
                <a:solidFill>
                  <a:srgbClr val="FFFF00"/>
                </a:solidFill>
              </a:rPr>
              <a:t>Μάθημα 5</a:t>
            </a:r>
            <a:r>
              <a:rPr lang="el-GR" b="1" baseline="30000" dirty="0">
                <a:solidFill>
                  <a:srgbClr val="FFFF00"/>
                </a:solidFill>
              </a:rPr>
              <a:t>ο</a:t>
            </a:r>
            <a:r>
              <a:rPr lang="el-GR" b="1" dirty="0">
                <a:solidFill>
                  <a:srgbClr val="FFFF00"/>
                </a:solidFill>
              </a:rPr>
              <a:t> </a:t>
            </a:r>
          </a:p>
        </p:txBody>
      </p:sp>
      <p:sp>
        <p:nvSpPr>
          <p:cNvPr id="72707" name="Rectangle 3"/>
          <p:cNvSpPr>
            <a:spLocks noGrp="1" noChangeArrowheads="1"/>
          </p:cNvSpPr>
          <p:nvPr>
            <p:ph idx="1"/>
          </p:nvPr>
        </p:nvSpPr>
        <p:spPr>
          <a:xfrm>
            <a:off x="611188" y="1989138"/>
            <a:ext cx="7999412" cy="4114800"/>
          </a:xfrm>
        </p:spPr>
        <p:txBody>
          <a:bodyPr/>
          <a:lstStyle/>
          <a:p>
            <a:r>
              <a:rPr lang="el-GR"/>
              <a:t>Η ψυχο-κοινωνική διάσταση του άγχους</a:t>
            </a:r>
          </a:p>
          <a:p>
            <a:r>
              <a:rPr lang="el-GR"/>
              <a:t>Κοινωνική υποστήριξη και φροντίδα υγείας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339975" y="0"/>
            <a:ext cx="5040313" cy="549275"/>
          </a:xfrm>
        </p:spPr>
        <p:txBody>
          <a:bodyPr/>
          <a:lstStyle/>
          <a:p>
            <a:r>
              <a:rPr lang="el-GR" sz="2400" b="1" dirty="0">
                <a:solidFill>
                  <a:srgbClr val="FFFF00"/>
                </a:solidFill>
              </a:rPr>
              <a:t>Ωφέλιμο και μη στρες</a:t>
            </a:r>
          </a:p>
        </p:txBody>
      </p:sp>
      <p:sp>
        <p:nvSpPr>
          <p:cNvPr id="75779" name="Rectangle 3"/>
          <p:cNvSpPr>
            <a:spLocks noGrp="1" noChangeArrowheads="1"/>
          </p:cNvSpPr>
          <p:nvPr>
            <p:ph idx="1"/>
          </p:nvPr>
        </p:nvSpPr>
        <p:spPr>
          <a:xfrm>
            <a:off x="0" y="549275"/>
            <a:ext cx="9144000" cy="6308725"/>
          </a:xfrm>
        </p:spPr>
        <p:txBody>
          <a:bodyPr/>
          <a:lstStyle/>
          <a:p>
            <a:pPr>
              <a:lnSpc>
                <a:spcPct val="80000"/>
              </a:lnSpc>
            </a:pPr>
            <a:r>
              <a:rPr lang="el-GR" sz="2000"/>
              <a:t>Το άγχος έχει και μια θετική διάσταση, διότι η προσαρμογή και η απάντηση στα αγχογόνα ερεθίσματα και η αντιμετώπισή τους αποτελεί επίσης μια διαδικασία με την οποία ένας ζωντανός οργανισμός εξελίσσεται και αναπτύσσεται. Η επιτυχής λειτουργία ενός οργανισμού (υγεία) δεν οφείλεται στην απουσία αγχογόνων ερεθισμάτων αλλά κυρίως σε μια ισορροπία μεταξύ αυτών και των προσαρμοστικών ικανοτήτων του οργανισμού ή διαφορετικά, σε μια αρμονία μεταξύ οργανισμού και περιβάλλοντος.</a:t>
            </a:r>
          </a:p>
          <a:p>
            <a:pPr>
              <a:lnSpc>
                <a:spcPct val="80000"/>
              </a:lnSpc>
            </a:pPr>
            <a:r>
              <a:rPr lang="el-GR" sz="2000"/>
              <a:t>Σε μικρές δόσεις, το στρες βοηθά να αντιμετωπίσουμε τις προκλήσεις της καθημερινότητας, να ωριμάσουμε καθώς ανταποκρινόμαστε στα κίνητρα και τις επιδιώξεις μας αλλά και να διαφυλάξουμε την υγεία μας (καλύτερο ανοσοποιητικό, ταχύτερη ανάρρωση μετά από εγχείρηση) . Όταν οι ψυχοσωματικές επιδράσεις του στρες θεωρηθούν προσαρμοστικές γιατί βοηθούν το άτομο να αντιδράσει θετικά μιλάμε για </a:t>
            </a:r>
            <a:r>
              <a:rPr lang="el-GR" sz="2000" b="1"/>
              <a:t>ευ-στρες</a:t>
            </a:r>
            <a:r>
              <a:rPr lang="el-GR" sz="2000"/>
              <a:t>. Τότε τα αιμοφόρα αγγεία διαστέλλονται αυξάνοντας τη ροή του αίματος για να βοηθήσουν τον εγκέφαλο, τους μυς, τα άκρα να ανταποκριθούν στην εκάστοτε πρόκληση.</a:t>
            </a:r>
          </a:p>
          <a:p>
            <a:pPr>
              <a:lnSpc>
                <a:spcPct val="80000"/>
              </a:lnSpc>
            </a:pPr>
            <a:r>
              <a:rPr lang="el-GR" sz="2000"/>
              <a:t>Αντιθέτως, στο επιβλαβές στρες έχουμε μη-προσαρμοστικές αντιδράσεις: πχ  παρουσιάζεται συστολή των αιμοφόρων αγγείων και μπορεί να συμβεί ισχαιμικό επεισόδιο ή να παρουσιάσει συμπτώματα που μοιάζουν με έκρηξη θυμού: μιλούν δυνατά, παρουσιάζουν κενά στην κρίση ή τη λογική τους, τα άκρα τους γίνονται ολοένα και πιο κρύα καθώς το αίμα κινείται προς τα εσωτερικά τους όργανα και η καρδιά τους χτυπά γρήγορα και ακανόνιστα </a:t>
            </a:r>
          </a:p>
          <a:p>
            <a:pPr>
              <a:lnSpc>
                <a:spcPct val="80000"/>
              </a:lnSpc>
            </a:pPr>
            <a:endParaRPr lang="el-GR"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657475" y="0"/>
            <a:ext cx="6486525" cy="1341438"/>
          </a:xfrm>
        </p:spPr>
        <p:txBody>
          <a:bodyPr/>
          <a:lstStyle/>
          <a:p>
            <a:r>
              <a:rPr lang="el-GR" sz="2800" b="1" dirty="0">
                <a:solidFill>
                  <a:srgbClr val="FFFF00"/>
                </a:solidFill>
              </a:rPr>
              <a:t>Αυτοέλεγχος και στρες</a:t>
            </a:r>
          </a:p>
        </p:txBody>
      </p:sp>
      <p:sp>
        <p:nvSpPr>
          <p:cNvPr id="88067" name="Rectangle 3"/>
          <p:cNvSpPr>
            <a:spLocks noGrp="1" noChangeArrowheads="1"/>
          </p:cNvSpPr>
          <p:nvPr>
            <p:ph idx="1"/>
          </p:nvPr>
        </p:nvSpPr>
        <p:spPr>
          <a:xfrm>
            <a:off x="1066800" y="1412875"/>
            <a:ext cx="7543800" cy="5111750"/>
          </a:xfrm>
        </p:spPr>
        <p:txBody>
          <a:bodyPr>
            <a:normAutofit lnSpcReduction="10000"/>
          </a:bodyPr>
          <a:lstStyle/>
          <a:p>
            <a:r>
              <a:rPr lang="el-GR" sz="2000" b="1"/>
              <a:t>Αυτό-αποτελεσματικότητα:</a:t>
            </a:r>
            <a:r>
              <a:rPr lang="el-GR" sz="2000"/>
              <a:t> η πεποίθηση στην ικανότητα ελέγχου μιας συμπεριφοράς(ότι μπορεί το άτομο να φέρει εις πέρας αυτό που θέλει), δείχνει να παρεμβαίνει στην ανοσοκαταστολή, να μειώνει την αρτηριακή πίεση και τις ορμόνες στρες(</a:t>
            </a:r>
            <a:r>
              <a:rPr lang="en-US" sz="2000"/>
              <a:t>Lazarus and Folkman)</a:t>
            </a:r>
            <a:endParaRPr lang="el-GR" sz="2000"/>
          </a:p>
          <a:p>
            <a:r>
              <a:rPr lang="el-GR" sz="2000" b="1"/>
              <a:t>Ανθεκτικότητα</a:t>
            </a:r>
            <a:r>
              <a:rPr lang="el-GR" sz="2000">
                <a:sym typeface="Wingdings" pitchFamily="2" charset="2"/>
              </a:rPr>
              <a:t>:  περιλαμβάνει  α) προσωπικά αισθήματα ελέγχου, β) επιθυμία να αποδεχτεί κανείς τις προκλήσεις και γ) αφοσίωση (</a:t>
            </a:r>
            <a:r>
              <a:rPr lang="en-US" sz="2000">
                <a:sym typeface="Wingdings" pitchFamily="2" charset="2"/>
              </a:rPr>
              <a:t>Kobasa</a:t>
            </a:r>
            <a:r>
              <a:rPr lang="el-GR" sz="2000">
                <a:sym typeface="Wingdings" pitchFamily="2" charset="2"/>
              </a:rPr>
              <a:t>)</a:t>
            </a:r>
            <a:r>
              <a:rPr lang="en-US" sz="2000">
                <a:sym typeface="Wingdings" pitchFamily="2" charset="2"/>
              </a:rPr>
              <a:t>, </a:t>
            </a:r>
            <a:r>
              <a:rPr lang="el-GR" sz="2000">
                <a:sym typeface="Wingdings" pitchFamily="2" charset="2"/>
              </a:rPr>
              <a:t> </a:t>
            </a:r>
          </a:p>
          <a:p>
            <a:r>
              <a:rPr lang="el-GR" sz="2000" b="1">
                <a:sym typeface="Wingdings" pitchFamily="2" charset="2"/>
              </a:rPr>
              <a:t>Επάρκεια:</a:t>
            </a:r>
            <a:r>
              <a:rPr lang="el-GR" sz="2000">
                <a:sym typeface="Wingdings" pitchFamily="2" charset="2"/>
              </a:rPr>
              <a:t> Οι </a:t>
            </a:r>
            <a:r>
              <a:rPr lang="en-US" sz="2000">
                <a:sym typeface="Wingdings" pitchFamily="2" charset="2"/>
              </a:rPr>
              <a:t>Karasek and Theorell</a:t>
            </a:r>
            <a:r>
              <a:rPr lang="el-GR" sz="2000">
                <a:sym typeface="Wingdings" pitchFamily="2" charset="2"/>
              </a:rPr>
              <a:t> προσδιόρισαν τον όρο «συναισθήματα υπεροχής και επάρκειας» που αντικατοπτρίζουν τον έλεγχο της αντίδρασης στο στρες από ένα άτομο, την ικανότητα επιτυχούς αυτό-διαχείρισης μιας στρεσογόνου κατάστασης</a:t>
            </a:r>
          </a:p>
          <a:p>
            <a:r>
              <a:rPr lang="el-GR" sz="2000" b="1"/>
              <a:t>Διαχείριση του στρες, τροποποίηση </a:t>
            </a:r>
            <a:r>
              <a:rPr lang="el-GR" sz="2000"/>
              <a:t> σκέψης και συμπεριφοράς, και ενεργοποίηση των μηχανισμών άμυνας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16013" y="0"/>
            <a:ext cx="7543800" cy="836613"/>
          </a:xfrm>
        </p:spPr>
        <p:txBody>
          <a:bodyPr/>
          <a:lstStyle/>
          <a:p>
            <a:r>
              <a:rPr lang="el-GR" sz="2400" b="1" dirty="0">
                <a:solidFill>
                  <a:srgbClr val="FFFF00"/>
                </a:solidFill>
              </a:rPr>
              <a:t>Κοινωνική υποστήριξη και φροντίδα υγείας</a:t>
            </a:r>
          </a:p>
        </p:txBody>
      </p:sp>
      <p:sp>
        <p:nvSpPr>
          <p:cNvPr id="89091" name="Rectangle 3"/>
          <p:cNvSpPr>
            <a:spLocks noGrp="1" noChangeArrowheads="1"/>
          </p:cNvSpPr>
          <p:nvPr>
            <p:ph idx="1"/>
          </p:nvPr>
        </p:nvSpPr>
        <p:spPr>
          <a:xfrm>
            <a:off x="0" y="836613"/>
            <a:ext cx="9144000" cy="6021387"/>
          </a:xfrm>
        </p:spPr>
        <p:txBody>
          <a:bodyPr>
            <a:normAutofit lnSpcReduction="10000"/>
          </a:bodyPr>
          <a:lstStyle/>
          <a:p>
            <a:r>
              <a:rPr lang="el-GR" sz="2000"/>
              <a:t>Η Κ μελετά τη συσχέτιση της κοινωνικής υποστήριξης (ΚΥ): συμμετοχή σε βασικούς θεσμούς κοινωνικής ενσωμάτωσης (γάμος, συχνότητα επαφών με φίλους, κοινωνικές σχέσεις και συμμετοχή σε κοινωνικούς, θρησκευτικούς φορείς, συλλόγους ή άλλους μη κρατικούς θεσμούς ή φορείς) με την ύπαρξη και την ποιότητα των κοινωνικών σχέσεων του ατόμου. Υψηλά επίπεδα ΚΥ έχουν θετική συσχέτιση με καλή υγεία. </a:t>
            </a:r>
          </a:p>
          <a:p>
            <a:r>
              <a:rPr lang="el-GR" sz="2000"/>
              <a:t>Επιδημιολογικές έρευνες διαπίστωσαν ότι α) οι δείκτες θνησιμότητας και νοσηρότητας εκείνων που είχαν χαμηλά επίπεδα ΚΥ ήταν 2-3 φορές υψηλότεροι από εκείνων που είχαν υψηλή ΚΥ και β) άτομα μη λαμβάνοντα ΚΥ  είχαν περισσότερα προβλήματα κατάθλιψης ή σωματικά ενοχλήματα</a:t>
            </a:r>
          </a:p>
          <a:p>
            <a:r>
              <a:rPr lang="el-GR" sz="2000"/>
              <a:t>Οι ψυχολογικές αντιδράσεις που εμφανίζονται μακροπρόθεσμα (ακόμα και μετά την πρώτη αντιμετώπιση των καταστάσεων στρες) αναφέρονται ως </a:t>
            </a:r>
            <a:r>
              <a:rPr lang="el-GR" sz="2000" b="1"/>
              <a:t>μετατραυματικό στρες</a:t>
            </a:r>
            <a:r>
              <a:rPr lang="el-GR" sz="2000"/>
              <a:t>. Τόσο η </a:t>
            </a:r>
            <a:r>
              <a:rPr lang="el-GR" sz="2000" b="1"/>
              <a:t>συναισθηματική</a:t>
            </a:r>
            <a:r>
              <a:rPr lang="el-GR" sz="2000"/>
              <a:t> όσο και η </a:t>
            </a:r>
            <a:r>
              <a:rPr lang="el-GR" sz="2000" b="1"/>
              <a:t>λειτουργική</a:t>
            </a:r>
            <a:r>
              <a:rPr lang="el-GR" sz="2000"/>
              <a:t> (πχ επιδόματα, σωματική φροντίδα ή βοήθεια στο σπίτι) υποστήριξη συμβάλλουν στην ανοικοδόμηση της ζωής του ατόμου μετά από ένα αγχογόνο γεγονός (πχ νόσο). Επίσης η </a:t>
            </a:r>
            <a:r>
              <a:rPr lang="el-GR" sz="2000" b="1"/>
              <a:t>γνωστική- πληροφορική</a:t>
            </a:r>
            <a:r>
              <a:rPr lang="el-GR" sz="2000"/>
              <a:t> υποστήριξη που το καθιστά ενήμερο, ενισχύει τη δύναμη και την προσαρμογή του. Τέλος η </a:t>
            </a:r>
            <a:r>
              <a:rPr lang="el-GR" sz="2000" b="1"/>
              <a:t>κοινωνική υποστήριξη</a:t>
            </a:r>
            <a:r>
              <a:rPr lang="el-GR" sz="2000"/>
              <a:t> το βοηθά να αναπτύξει τρόπους ανάκαμψης (</a:t>
            </a:r>
            <a:r>
              <a:rPr lang="el-GR" sz="2000" b="1"/>
              <a:t>μετατραυματική ωρίμανση</a:t>
            </a:r>
            <a:r>
              <a:rPr lang="el-GR" sz="200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627313" y="0"/>
            <a:ext cx="4752975" cy="1052513"/>
          </a:xfrm>
        </p:spPr>
        <p:txBody>
          <a:bodyPr/>
          <a:lstStyle/>
          <a:p>
            <a:r>
              <a:rPr lang="el-GR" sz="2800" b="1" dirty="0">
                <a:solidFill>
                  <a:srgbClr val="FFFF00"/>
                </a:solidFill>
              </a:rPr>
              <a:t>Άγχος και αρρώστια</a:t>
            </a:r>
          </a:p>
        </p:txBody>
      </p:sp>
      <p:sp>
        <p:nvSpPr>
          <p:cNvPr id="74755" name="Rectangle 3"/>
          <p:cNvSpPr>
            <a:spLocks noGrp="1" noChangeArrowheads="1"/>
          </p:cNvSpPr>
          <p:nvPr>
            <p:ph idx="1"/>
          </p:nvPr>
        </p:nvSpPr>
        <p:spPr>
          <a:xfrm>
            <a:off x="395288" y="908050"/>
            <a:ext cx="8291512" cy="5291138"/>
          </a:xfrm>
        </p:spPr>
        <p:txBody>
          <a:bodyPr>
            <a:normAutofit fontScale="92500" lnSpcReduction="10000"/>
          </a:bodyPr>
          <a:lstStyle/>
          <a:p>
            <a:pPr>
              <a:lnSpc>
                <a:spcPct val="80000"/>
              </a:lnSpc>
            </a:pPr>
            <a:r>
              <a:rPr lang="el-GR" sz="2000"/>
              <a:t>Το άγχος συναντάται σε όλους τους ζωντανούς οργανισμούς. Τα αγχογόνα ερεθίσματα που δοκιμάζουν και επιβαρύνουν τις προσαρμοστικές ικανότητες ενός ατόμου, απειλούν την ποιότητα της ζωής του και καμιά φορά και την επιβίωσή του. Με αυτή την έννοια το άγχος έχει τη θέση του σε όλες τις ασθένειες. Η επιτυχής ωστόσο λειτουργία ενός οργανισμού (υγεία) δεν οφείλεται στην απουσία τέτοιων ερεθισμάτων αλλά στην ισορροπία μεταξύ αυτών και των προσαρμοστικών ικανοτήτων του οργανισμού(αρμονία οργανισμού και περιβάλλοντος)</a:t>
            </a:r>
          </a:p>
          <a:p>
            <a:pPr>
              <a:lnSpc>
                <a:spcPct val="80000"/>
              </a:lnSpc>
            </a:pPr>
            <a:r>
              <a:rPr lang="el-GR" sz="2000"/>
              <a:t>Το άγχος μπορεί να επηρεάσει την υγεία με α) οργανικές αλλαγές: διέγερση του συμπαθητικού συστήματος και αύξηση των ορμονών στρες όπως κατεχολαμινών (πχ νορεπινεφρίνη ) και κορτικοστεροειδών (πχ κορτιζόλη)και β) συμπεριφορικές αλλαγές: κάπνισμα, αλκοόλ ή άλλες ανθυγιεινές συνήθειες ζωής</a:t>
            </a:r>
          </a:p>
          <a:p>
            <a:pPr>
              <a:lnSpc>
                <a:spcPct val="80000"/>
              </a:lnSpc>
            </a:pPr>
            <a:r>
              <a:rPr lang="el-GR" sz="2000"/>
              <a:t>Το στρες ενδεχομένως σχετίζεται με την ασθένεια μέσω φυσιολογίας με τους τρόπους όπως: αύξηση στην έκκριση οξέων μπορεί να προκαλέσει και έλκος, αύξηση στις κατεχολαμίνες μπορεί να προκαλέσει αύξηση στο σχηματισμό θρόμβων και έμφραγμα ή προβλήματα στα νεφρά, ενώ αύξηση των κορτικοστεροειδών μπορεί να οδηγήσει σε αρθρίτιδα. Τέλος αύξηση των κατεχολαμινών και των κορτικοειδών μπορεί να επηρεάσουν το ανοσοποιητικό σύστημα	 </a:t>
            </a:r>
          </a:p>
          <a:p>
            <a:pPr>
              <a:lnSpc>
                <a:spcPct val="80000"/>
              </a:lnSpc>
              <a:buFont typeface="Wingdings" pitchFamily="2" charset="2"/>
              <a:buNone/>
            </a:pPr>
            <a:endParaRPr lang="el-GR"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l-GR" sz="2800" b="1" dirty="0">
                <a:solidFill>
                  <a:srgbClr val="FFFF00"/>
                </a:solidFill>
              </a:rPr>
              <a:t>Μη ειδική σχέση αρρώστιας- άγχους</a:t>
            </a:r>
          </a:p>
        </p:txBody>
      </p:sp>
      <p:sp>
        <p:nvSpPr>
          <p:cNvPr id="86019" name="Rectangle 3"/>
          <p:cNvSpPr>
            <a:spLocks noGrp="1" noChangeArrowheads="1"/>
          </p:cNvSpPr>
          <p:nvPr>
            <p:ph idx="1"/>
          </p:nvPr>
        </p:nvSpPr>
        <p:spPr/>
        <p:txBody>
          <a:bodyPr>
            <a:normAutofit lnSpcReduction="10000"/>
          </a:bodyPr>
          <a:lstStyle/>
          <a:p>
            <a:pPr>
              <a:lnSpc>
                <a:spcPct val="80000"/>
              </a:lnSpc>
              <a:buFont typeface="Wingdings" pitchFamily="2" charset="2"/>
              <a:buNone/>
            </a:pPr>
            <a:endParaRPr lang="el-GR" sz="1800"/>
          </a:p>
          <a:p>
            <a:pPr>
              <a:lnSpc>
                <a:spcPct val="80000"/>
              </a:lnSpc>
            </a:pPr>
            <a:r>
              <a:rPr lang="el-GR" sz="1800"/>
              <a:t>  </a:t>
            </a:r>
            <a:r>
              <a:rPr lang="el-GR" sz="2000"/>
              <a:t>Ο μηχανισμός του άγχους ενεργοποιείται ανάλογα με τον τρόπο που οι άνθρωποι ερμηνεύουν τα στρεσογόνα γεγονότα και απαντούν στα ερεθίσματα που τα προκαλούν. Βέβαια η σχέση μεταξύ αγχογόνων ερεθισμάτων(νόσος, πένθος), ενδιάμεσων ρυθμιστών (μειωμένη ανοσοποιητική λειτουργία, κοινωνική στήριξη) και αρρώστιας είναι ιδιαίτερα πολύπλοκη και διαπιστώνεται ότι υπάρχει μια μη ειδική σχέση:	</a:t>
            </a:r>
          </a:p>
          <a:p>
            <a:pPr>
              <a:lnSpc>
                <a:spcPct val="80000"/>
              </a:lnSpc>
            </a:pPr>
            <a:r>
              <a:rPr lang="el-GR" sz="2000"/>
              <a:t>Η έκθεση σε στρεσογόνα ερεθίσματα και η μαρτυρία βιολογικής απάντησης δεν αποτελούν πρόβλεψη ασθένειας </a:t>
            </a:r>
          </a:p>
          <a:p>
            <a:pPr>
              <a:lnSpc>
                <a:spcPct val="80000"/>
              </a:lnSpc>
            </a:pPr>
            <a:r>
              <a:rPr lang="el-GR" sz="2000"/>
              <a:t>Η σχέση μεταξύ άγχους και νόσου είναι μη ειδική, δηλαδή η έκθεση σε ένα συγκεκριμένο ερέθισμα (π.χ. διαζύγιο</a:t>
            </a:r>
            <a:r>
              <a:rPr lang="en-US" sz="2000"/>
              <a:t>) </a:t>
            </a:r>
            <a:r>
              <a:rPr lang="el-GR" sz="2000"/>
              <a:t>δεν επιφέρει ένα συγκεκριμένο νόσημα, ειδικό, κατ΄ αντιστοιχία, του ερεθίσματος</a:t>
            </a:r>
          </a:p>
          <a:p>
            <a:pPr>
              <a:lnSpc>
                <a:spcPct val="80000"/>
              </a:lnSpc>
            </a:pPr>
            <a:r>
              <a:rPr lang="el-GR" sz="2000"/>
              <a:t>Η έκθεση σε αγχογόνα ερεθίσματα αποτελεί μάλλον έναν παράγοντα που επηρεάζει τη γενική ευαισθησία του ατόμου σε μια ποικιλία νοσημάτων</a:t>
            </a:r>
          </a:p>
          <a:p>
            <a:pPr>
              <a:lnSpc>
                <a:spcPct val="80000"/>
              </a:lnSpc>
            </a:pPr>
            <a:endParaRPr lang="el-GR" sz="2000"/>
          </a:p>
          <a:p>
            <a:pPr>
              <a:lnSpc>
                <a:spcPct val="80000"/>
              </a:lnSpc>
            </a:pPr>
            <a:endParaRPr lang="el-GR"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66800" y="0"/>
            <a:ext cx="7543800" cy="765175"/>
          </a:xfrm>
        </p:spPr>
        <p:txBody>
          <a:bodyPr/>
          <a:lstStyle/>
          <a:p>
            <a:r>
              <a:rPr lang="el-GR" sz="2400" b="1" dirty="0">
                <a:solidFill>
                  <a:srgbClr val="FFFF00"/>
                </a:solidFill>
              </a:rPr>
              <a:t>Αναζήτηση φροντίδας υγείας</a:t>
            </a:r>
          </a:p>
        </p:txBody>
      </p:sp>
      <p:sp>
        <p:nvSpPr>
          <p:cNvPr id="92163" name="Rectangle 3"/>
          <p:cNvSpPr>
            <a:spLocks noGrp="1" noChangeArrowheads="1"/>
          </p:cNvSpPr>
          <p:nvPr>
            <p:ph idx="1"/>
          </p:nvPr>
        </p:nvSpPr>
        <p:spPr>
          <a:xfrm>
            <a:off x="0" y="620713"/>
            <a:ext cx="9144000" cy="6237287"/>
          </a:xfrm>
        </p:spPr>
        <p:txBody>
          <a:bodyPr>
            <a:normAutofit lnSpcReduction="10000"/>
          </a:bodyPr>
          <a:lstStyle/>
          <a:p>
            <a:r>
              <a:rPr lang="el-GR" sz="2000"/>
              <a:t>Παρά την αναγνώριση συμπτωμάτων και την εκτίμηση της σοβαρότητάς τους, η αναζήτηση ιατρικής φροντίδας δεν επιζητείται πάντοτε. Ο φόβος, το άγχος ή η απειλή μιας νόσου (πχ καρκίνος μαστού- μαστεκτομή) οδηγούν κάποιους στην αποφυγή της αναζήτησής της. Η εκτίμηση του συγκριτικού κόστους-οφέλους αυτής της αναζήτησης αποτελεί άλλο ένα παράγοντα που μπορεί επίσης να σχετίζεται και με την όλη κοινωνικό-οικονομική κατάσταση του ατόμου (εισόδημα, εκπαίδευση, πεποιθήσεις υγείας κλπ)</a:t>
            </a:r>
          </a:p>
          <a:p>
            <a:r>
              <a:rPr lang="el-GR" sz="2000"/>
              <a:t>Πέντε παράγοντες οδηγούν στη λήψη απόφασης για αναζήτηση βοήθειας: α) μια διαπροσωπική κρίση (έντονη διαφωνία, διαμάχη και αντιθέσεις), που μπορεί να μη συνδέεται άμεσα με το σύμπτωμα, αλλά β) παρατηρούμενη απορύθμιση στις εργασιακές δραστηριότητες, γ) παρατηρούμενη απορύθμιση στις κοινωνικές δραστηριότητες, δ) πίεση ή κυρώσεις από άλλους που επιμένουν στην αναζήτηση βοήθειας και ε) παρουσία συμπτωμάτων πέραν του χρόνου αναμονής που είχε ορίσει το άτομο.</a:t>
            </a:r>
          </a:p>
          <a:p>
            <a:r>
              <a:rPr lang="el-GR" sz="2000"/>
              <a:t>Η διαπροσωπική κρίση μπορεί να μη συνδέεται άμεσα με το σύμπτωμα, αλλά η παρατηρούμενη αλλαγή στις κοινωνικές συνθήκες και περιστάσεις του ατόμου να οδηγεί στην ανάγκη αντιμετώπισης της κρίσης.</a:t>
            </a:r>
          </a:p>
          <a:p>
            <a:endParaRPr lang="el-GR" sz="2000"/>
          </a:p>
          <a:p>
            <a:endParaRPr lang="el-GR" sz="2000"/>
          </a:p>
          <a:p>
            <a:endParaRPr lang="el-GR" sz="2000"/>
          </a:p>
          <a:p>
            <a:endParaRPr lang="el-G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l-GR" sz="3600" b="1" dirty="0">
                <a:solidFill>
                  <a:srgbClr val="FFFF00"/>
                </a:solidFill>
              </a:rPr>
              <a:t>Σας ευχαριστώ για την προσοχή και τη συμμετοχή σας</a:t>
            </a:r>
          </a:p>
        </p:txBody>
      </p:sp>
      <p:pic>
        <p:nvPicPr>
          <p:cNvPr id="73731" name="Picture 3" descr="an8ropoi"/>
          <p:cNvPicPr>
            <a:picLocks noGrp="1" noChangeAspect="1" noChangeArrowheads="1"/>
          </p:cNvPicPr>
          <p:nvPr>
            <p:ph idx="1"/>
          </p:nvPr>
        </p:nvPicPr>
        <p:blipFill>
          <a:blip r:embed="rId2" cstate="print"/>
          <a:stretch>
            <a:fillRect/>
          </a:stretch>
        </p:blipFill>
        <p:spPr>
          <a:xfrm>
            <a:off x="3267075" y="3292475"/>
            <a:ext cx="2609850" cy="1752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76325" y="304800"/>
            <a:ext cx="7534275" cy="87313"/>
          </a:xfrm>
        </p:spPr>
        <p:txBody>
          <a:bodyPr>
            <a:normAutofit fontScale="90000"/>
          </a:bodyPr>
          <a:lstStyle/>
          <a:p>
            <a:r>
              <a:rPr lang="el-GR" sz="2800" b="1" dirty="0">
                <a:solidFill>
                  <a:srgbClr val="FFFF00"/>
                </a:solidFill>
              </a:rPr>
              <a:t>Τι σημαίνει στρες</a:t>
            </a:r>
          </a:p>
        </p:txBody>
      </p:sp>
      <p:sp>
        <p:nvSpPr>
          <p:cNvPr id="83971" name="Rectangle 3"/>
          <p:cNvSpPr>
            <a:spLocks noGrp="1" noChangeArrowheads="1"/>
          </p:cNvSpPr>
          <p:nvPr>
            <p:ph idx="1"/>
          </p:nvPr>
        </p:nvSpPr>
        <p:spPr>
          <a:xfrm>
            <a:off x="0" y="476250"/>
            <a:ext cx="9144000" cy="6381750"/>
          </a:xfrm>
        </p:spPr>
        <p:txBody>
          <a:bodyPr>
            <a:normAutofit lnSpcReduction="10000"/>
          </a:bodyPr>
          <a:lstStyle/>
          <a:p>
            <a:r>
              <a:rPr lang="el-GR" sz="2000"/>
              <a:t>Στα ελληνικά οι όροι</a:t>
            </a:r>
            <a:r>
              <a:rPr lang="en-US" sz="2000"/>
              <a:t> stress</a:t>
            </a:r>
            <a:r>
              <a:rPr lang="el-GR" sz="2000"/>
              <a:t> και</a:t>
            </a:r>
            <a:r>
              <a:rPr lang="en-US" sz="2000"/>
              <a:t> stressor </a:t>
            </a:r>
            <a:r>
              <a:rPr lang="el-GR" sz="2000"/>
              <a:t>έχουν αποδοθεί από τους φυσιολόγους ως «ένταση» και «εντασιογόνος παράγοντας»</a:t>
            </a:r>
          </a:p>
          <a:p>
            <a:r>
              <a:rPr lang="el-GR" sz="2000"/>
              <a:t>Οι ζωντανοί οργανισμοί επιβιώνουν διατηρώντας μια ιδιαίτερα σύνθετη δυναμική και αρμονική ισορροπία ή αλλιώς ομοιοστασία, που συνεχώς απειλείται από εγγενείς ή εξωγενείς δυνάμεις ή εντασιογόνους παράγοντες που τείνουν να τη διαταράξουν. Η σταθερή κατάσταση που απαιτείται για την επιτυχή προσαρμογή του οργανισμού επιτυγχάνεται μέσω της δράσης προσαρμοστικών απαντήσεων που απαρτίζονται από ένα ρεπερτόριο σωματικών και νοητικών διεργασιών και μπορεί να είναι εξειδικευμένες για έναν παράγοντα ή να είναι γενικές και μη ειδικές</a:t>
            </a:r>
          </a:p>
          <a:p>
            <a:r>
              <a:rPr lang="el-GR" sz="2000"/>
              <a:t>Οι στρεσογόνοι παράγοντες μπορεί να είναι φυσικοί: πχ κρύο, θερμότητα, μυϊκή καταπόνηση, χειρουργική επέμβαση κλπ ή ψυχολογικοί: πχ μη ικανοποιητική προσαρμογή ανάμεσα στο τι χρειαζόμαστε και στο τι μπορούμε, τι θέλουμε από το εργασιακό μας περιβάλλον και τι μας προσφέρει, σύγκρουση κοινωνικών ρόλων, ανικανοποίητοι στόχοι, απώλεια ελέγχου της ζωής μας,</a:t>
            </a:r>
            <a:r>
              <a:rPr lang="en-US" sz="2000"/>
              <a:t> </a:t>
            </a:r>
            <a:r>
              <a:rPr lang="el-GR" sz="2000"/>
              <a:t>κλπ</a:t>
            </a:r>
          </a:p>
          <a:p>
            <a:r>
              <a:rPr lang="el-GR" sz="2000"/>
              <a:t>Ο χειρισμός μιας κατάστασης σημαίνει είτε μεταβολή της ή  μεταβολή της αντίληψής μας γι αυτήν είτε προσαρμογή στην κατάσταση. Σε κάθε περίπτωση η προσέγγισή μας επηρεάζει την υγεία μας και την ποιότητα της ζωής μας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0" y="274638"/>
            <a:ext cx="8229600" cy="1143000"/>
          </a:xfrm>
        </p:spPr>
        <p:txBody>
          <a:bodyPr anchorCtr="1"/>
          <a:lstStyle/>
          <a:p>
            <a:r>
              <a:rPr lang="el-GR" sz="2800" b="1" dirty="0">
                <a:solidFill>
                  <a:srgbClr val="FFFF00"/>
                </a:solidFill>
              </a:rPr>
              <a:t>Πώς προκαλείται το στρες</a:t>
            </a:r>
          </a:p>
        </p:txBody>
      </p:sp>
      <p:sp>
        <p:nvSpPr>
          <p:cNvPr id="196611" name="Rectangle 3"/>
          <p:cNvSpPr>
            <a:spLocks noGrp="1" noChangeArrowheads="1"/>
          </p:cNvSpPr>
          <p:nvPr>
            <p:ph type="body" idx="4294967295"/>
          </p:nvPr>
        </p:nvSpPr>
        <p:spPr>
          <a:xfrm>
            <a:off x="0" y="1600200"/>
            <a:ext cx="8229600" cy="4525963"/>
          </a:xfrm>
        </p:spPr>
        <p:txBody>
          <a:bodyPr>
            <a:normAutofit fontScale="92500" lnSpcReduction="20000"/>
          </a:bodyPr>
          <a:lstStyle/>
          <a:p>
            <a:pPr>
              <a:lnSpc>
                <a:spcPct val="80000"/>
              </a:lnSpc>
            </a:pPr>
            <a:r>
              <a:rPr lang="el-GR" sz="2000"/>
              <a:t>Το στρες προκύπτει από τη δυναμική αλληλεπίδραση ατόμου-περιβάλλοντος</a:t>
            </a:r>
          </a:p>
          <a:p>
            <a:pPr>
              <a:lnSpc>
                <a:spcPct val="80000"/>
              </a:lnSpc>
            </a:pPr>
            <a:r>
              <a:rPr lang="el-GR" sz="2000"/>
              <a:t>Όταν αυτό αντιλαμβάνεται μια ασυμφωνία ή αντίθεση ανάμεσα στις απαιτήσεις μιας κατάστασης και στα αποθέματα –βιολογικά, ψυχολογικά και κοινωνικά- που διαθέτει για να την αντιμετωπίσει, τότε βιώνει στρες</a:t>
            </a:r>
          </a:p>
          <a:p>
            <a:pPr>
              <a:lnSpc>
                <a:spcPct val="80000"/>
              </a:lnSpc>
            </a:pPr>
            <a:r>
              <a:rPr lang="el-GR" sz="2000"/>
              <a:t>Στρεσογόνο ερέθισμα </a:t>
            </a:r>
            <a:r>
              <a:rPr lang="en-US" sz="2000"/>
              <a:t>►</a:t>
            </a:r>
            <a:r>
              <a:rPr lang="el-GR" sz="2000"/>
              <a:t> Αίσθημα απειλής </a:t>
            </a:r>
            <a:r>
              <a:rPr lang="en-US" sz="2000"/>
              <a:t>►</a:t>
            </a:r>
            <a:r>
              <a:rPr lang="el-GR" sz="2000"/>
              <a:t>άγχος</a:t>
            </a:r>
          </a:p>
          <a:p>
            <a:pPr>
              <a:lnSpc>
                <a:spcPct val="80000"/>
              </a:lnSpc>
            </a:pPr>
            <a:r>
              <a:rPr lang="el-GR" sz="2000"/>
              <a:t>Το άγχος, όπως και ο φόβος, λειτουργεί ως σήμα εγρήγορσης και προειδοποίησης για επικείμενο κίνδυνο, αλλά σε αντίθεση με το φόβο, που αναφέρεται σε μια πραγματική απειλή, το άγχος αναφέρεται σε μια αόρατη απειλή, που δεν μπορεί να αποδοθεί στο ερέθισμα αυτό καθεαυτό, αλλά στην προσωπική ερμηνεία του ερεθίσματος. «Ταράσσει τους ανθρώπους ου τα πράγματα, αλλά τα περί των πραγμάτων δόγματα» Επίκτητος. Δηλαδή, οι άνθρωποι δεν στεναχωριούνται από τα πράγματα καθαυτά αλλά από την ιδέα (αντίληψη και ερμηνεία) που έχουν για αυτά.</a:t>
            </a:r>
          </a:p>
          <a:p>
            <a:pPr>
              <a:lnSpc>
                <a:spcPct val="80000"/>
              </a:lnSpc>
            </a:pPr>
            <a:r>
              <a:rPr lang="el-GR" sz="2000"/>
              <a:t>Συνδυασμός πλαισίου και προσωπικότητας. Τα αγχογόνα γεγονότα( διαζύγιο, νοσηρότητα, ανεργία) δεν είναι τυχαία γεγονότα, αλλά σχετίζονται με άλλους κοινωνικούς παράγοντες και τρόπους οργάνωσης της κοινωνικής ζωής ( </a:t>
            </a:r>
            <a:r>
              <a:rPr lang="en-US" sz="2000"/>
              <a:t>Holmes@Rahe,</a:t>
            </a:r>
            <a:r>
              <a:rPr lang="el-GR" sz="2000"/>
              <a:t> </a:t>
            </a:r>
            <a:r>
              <a:rPr lang="en-US" sz="2000"/>
              <a:t>Pillow@Zautra</a:t>
            </a:r>
            <a:r>
              <a:rPr lang="el-GR" sz="2000"/>
              <a:t> </a:t>
            </a:r>
            <a:r>
              <a:rPr lang="en-US" sz="200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700338" y="0"/>
            <a:ext cx="4248150" cy="404813"/>
          </a:xfrm>
        </p:spPr>
        <p:txBody>
          <a:bodyPr>
            <a:normAutofit fontScale="90000"/>
          </a:bodyPr>
          <a:lstStyle/>
          <a:p>
            <a:r>
              <a:rPr lang="el-GR" sz="2400"/>
              <a:t>Τι είναι το άγχος</a:t>
            </a:r>
          </a:p>
        </p:txBody>
      </p:sp>
      <p:sp>
        <p:nvSpPr>
          <p:cNvPr id="81923" name="Rectangle 3"/>
          <p:cNvSpPr>
            <a:spLocks noGrp="1" noChangeArrowheads="1"/>
          </p:cNvSpPr>
          <p:nvPr>
            <p:ph idx="1"/>
          </p:nvPr>
        </p:nvSpPr>
        <p:spPr>
          <a:xfrm>
            <a:off x="0" y="404813"/>
            <a:ext cx="9144000" cy="6453187"/>
          </a:xfrm>
        </p:spPr>
        <p:txBody>
          <a:bodyPr>
            <a:normAutofit lnSpcReduction="10000"/>
          </a:bodyPr>
          <a:lstStyle/>
          <a:p>
            <a:r>
              <a:rPr lang="el-GR" sz="2000"/>
              <a:t>Το άγχος είναι μια κατάσταση αγωνίας, ανησυχίας και αβεβαιότητας με ασαφές αντικείμενο. Βιώνεται ως ψυχολογική πίεση (</a:t>
            </a:r>
            <a:r>
              <a:rPr lang="en-US" sz="2000"/>
              <a:t>stress)</a:t>
            </a:r>
            <a:r>
              <a:rPr lang="el-GR" sz="2000"/>
              <a:t>, η οποία με τη σειρά της ορίζεται ως μια κοινή ανθρώπινη εμπειρία, που χαρακτηρίζεται από μια προσδοκία φόβου για κάποιο δυσάρεστο γεγονός στο μέλλον</a:t>
            </a:r>
          </a:p>
          <a:p>
            <a:r>
              <a:rPr lang="el-GR" sz="2000"/>
              <a:t>Ο ορισμός του άγχους είναι συμβατικός και δεν αποσαφηνίζει αντιφάσεις που σχετίζονται με το άγχος ως ψυχική κατάσταση και ως μηχανισμό άμυνας, οπότε και έχει πολυπαραγοντική βάση</a:t>
            </a:r>
          </a:p>
          <a:p>
            <a:r>
              <a:rPr lang="el-GR" sz="2000"/>
              <a:t>Το άγχος βιώνεται με πολλούς τρόπους που εκδηλώνονται με τις αντιδράσεις και των άλλων συστημάτων του οργανισμού και με έκδηλες αλλαγές στην ψυχοκοινωνική συμπεριφορά του ατόμου. Ένα απειλητικό ερέθισμα, ανάλογα με την ένταση και τη φύση του, προκαλεί αγωνία, πανικό, θυμό. Ενδέχεται επίσης να προκαλέσει έμμονες σκέψεις, ανησυχία, αδυναμία συγκέντρωσης και άλλες διαταραχές της γνωστικής λειτουργίας. Άλλα συμπτώματα μπορεί να είναι η μερική αδεξιότητα στις κινήσεις, η υπερκινητικότητα ή η κοινωνική απομόνωση</a:t>
            </a:r>
          </a:p>
          <a:p>
            <a:r>
              <a:rPr lang="el-GR" sz="2000"/>
              <a:t>Η ένταση του άγχους εξαρτάται όχι μόνο από εξωτερικά ερεθίσματα αλλά και από ενδογενείς παράγοντες (προσωπικότητα, εμπειρία από προηγούμενα αγχογόνα γεγονότα που δρουν αθροιστικά στη βίωση της νέας απειλής, το πώς αντιλαμβάνεται το ερέθισμα και τρόποι επιλογής για αντιμετώπισή του)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0" y="274638"/>
            <a:ext cx="8229600" cy="1143000"/>
          </a:xfrm>
        </p:spPr>
        <p:txBody>
          <a:bodyPr anchorCtr="1"/>
          <a:lstStyle/>
          <a:p>
            <a:r>
              <a:rPr lang="el-GR" sz="2800" b="1" dirty="0">
                <a:solidFill>
                  <a:srgbClr val="FFFF00"/>
                </a:solidFill>
              </a:rPr>
              <a:t>Σύνδρομο Γενικής Προσαρμογής στο στρες </a:t>
            </a:r>
            <a:r>
              <a:rPr lang="en-US" sz="2800" b="1" dirty="0" err="1">
                <a:solidFill>
                  <a:srgbClr val="FFFF00"/>
                </a:solidFill>
              </a:rPr>
              <a:t>Selye</a:t>
            </a:r>
            <a:r>
              <a:rPr lang="en-US" sz="2800" b="1" dirty="0">
                <a:solidFill>
                  <a:srgbClr val="FFFF00"/>
                </a:solidFill>
              </a:rPr>
              <a:t>, 19</a:t>
            </a:r>
            <a:r>
              <a:rPr lang="el-GR" sz="2800" b="1" dirty="0">
                <a:solidFill>
                  <a:srgbClr val="FFFF00"/>
                </a:solidFill>
              </a:rPr>
              <a:t>56</a:t>
            </a:r>
          </a:p>
        </p:txBody>
      </p:sp>
      <p:sp>
        <p:nvSpPr>
          <p:cNvPr id="198659" name="Rectangle 3"/>
          <p:cNvSpPr>
            <a:spLocks noGrp="1" noChangeArrowheads="1"/>
          </p:cNvSpPr>
          <p:nvPr>
            <p:ph type="body" idx="4294967295"/>
          </p:nvPr>
        </p:nvSpPr>
        <p:spPr>
          <a:xfrm>
            <a:off x="0" y="1600200"/>
            <a:ext cx="8229600" cy="4525963"/>
          </a:xfrm>
        </p:spPr>
        <p:txBody>
          <a:bodyPr>
            <a:normAutofit lnSpcReduction="10000"/>
          </a:bodyPr>
          <a:lstStyle/>
          <a:p>
            <a:pPr>
              <a:lnSpc>
                <a:spcPct val="90000"/>
              </a:lnSpc>
            </a:pPr>
            <a:r>
              <a:rPr lang="el-GR" sz="2000" b="1"/>
              <a:t>Στάδιο εγρήγορσης</a:t>
            </a:r>
            <a:r>
              <a:rPr lang="en-US" sz="2000" b="1"/>
              <a:t>-</a:t>
            </a:r>
            <a:r>
              <a:rPr lang="el-GR" sz="2000" b="1"/>
              <a:t>ετοιμότητας</a:t>
            </a:r>
            <a:r>
              <a:rPr lang="en-US" sz="2000" b="1"/>
              <a:t> </a:t>
            </a:r>
            <a:r>
              <a:rPr lang="el-GR" sz="2000"/>
              <a:t>: παρατηρείται μια «αντίδραση συναγερμού» του σώματος στον αιφνιδιασμό των απειλητικών ερεθισμάτων που ενεργοποιεί τον άξονα υποθάλαμο- υπόφυση- επινεφρίδια</a:t>
            </a:r>
            <a:r>
              <a:rPr lang="en-US" sz="2000"/>
              <a:t>(</a:t>
            </a:r>
            <a:r>
              <a:rPr lang="el-GR" sz="2000"/>
              <a:t>δηλαδή με την ενεργοποίηση του συμπαθητικού συστήματος  εκλύονται αδρεναλίνη ή επινεφρίνη, νοραδρεναλίνη ή νορεπινεφρίνη και τέλος κορτιζόλη και άλλα γλυκοκορτικοειδή))  και επέρχονται σωματικές αλλαγές στον οργανισμό (πχ αύξηση του καρδιακού ρυθμού και της αρτηριακής πίεσης, αγγειοσύσπαση, μυδρίαση, αύξηση του αριθμού των λευκών αιμοσφαιρίων, αλλαγές στο μεταβολισμό κλπ) ώστε να αντιμετωπίσει ο οργανισμός μας το στρες. Όταν το απειλητικό αίτιο ενεργοποιήσει τον υποθάλαμο αρχίζει μια αλυσίδα νευρικών και βιοχημικών διεργασιών . Η υπόφυση εκλύει την αδρενοκορτικοτροφική ορμόνη (</a:t>
            </a:r>
            <a:r>
              <a:rPr lang="en-US" sz="2000"/>
              <a:t>ACTH) </a:t>
            </a:r>
            <a:r>
              <a:rPr lang="el-GR" sz="2000"/>
              <a:t>και διεγερμένοι από αυτήν οι επινεφρίδιοι αδένες κινητοποιούν τους ομοιοστατικούς μηχανισμούς του σώματος για μια σθεναρή αντίδραση «μάχης ή φυγής» </a:t>
            </a:r>
            <a:r>
              <a:rPr lang="en-US" sz="2000"/>
              <a:t> </a:t>
            </a:r>
            <a:endParaRPr lang="el-GR" sz="2000"/>
          </a:p>
          <a:p>
            <a:pPr>
              <a:lnSpc>
                <a:spcPct val="90000"/>
              </a:lnSpc>
              <a:buFont typeface="Wingdings" pitchFamily="2" charset="2"/>
              <a:buNone/>
            </a:pPr>
            <a:endParaRPr lang="el-GR"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2" descr="D:\photos\04-12-2012 08;29;33AM.JPG"/>
          <p:cNvPicPr>
            <a:picLocks noGrp="1" noChangeAspect="1" noChangeArrowheads="1"/>
          </p:cNvPicPr>
          <p:nvPr>
            <p:ph idx="4294967295"/>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0" y="274638"/>
            <a:ext cx="8229600" cy="1143000"/>
          </a:xfrm>
        </p:spPr>
        <p:txBody>
          <a:bodyPr anchorCtr="1"/>
          <a:lstStyle/>
          <a:p>
            <a:r>
              <a:rPr lang="el-GR" sz="2800" b="1" dirty="0">
                <a:solidFill>
                  <a:srgbClr val="FFFF00"/>
                </a:solidFill>
              </a:rPr>
              <a:t>Στάδια Γενικής Προσαρμογής στο στρες(συνέχεια)</a:t>
            </a:r>
          </a:p>
        </p:txBody>
      </p:sp>
      <p:sp>
        <p:nvSpPr>
          <p:cNvPr id="199683" name="Rectangle 3"/>
          <p:cNvSpPr>
            <a:spLocks noGrp="1" noChangeArrowheads="1"/>
          </p:cNvSpPr>
          <p:nvPr>
            <p:ph type="body" idx="4294967295"/>
          </p:nvPr>
        </p:nvSpPr>
        <p:spPr>
          <a:xfrm>
            <a:off x="0" y="1600200"/>
            <a:ext cx="8229600" cy="4525963"/>
          </a:xfrm>
        </p:spPr>
        <p:txBody>
          <a:bodyPr>
            <a:normAutofit fontScale="92500" lnSpcReduction="10000"/>
          </a:bodyPr>
          <a:lstStyle/>
          <a:p>
            <a:pPr>
              <a:lnSpc>
                <a:spcPct val="80000"/>
              </a:lnSpc>
            </a:pPr>
            <a:r>
              <a:rPr lang="el-GR" sz="2000" b="1"/>
              <a:t>Στάδιο αντίστασης ή προσαρμογής</a:t>
            </a:r>
            <a:r>
              <a:rPr lang="el-GR" b="1"/>
              <a:t>: </a:t>
            </a:r>
            <a:r>
              <a:rPr lang="el-GR" sz="2000"/>
              <a:t>ο οργανισμός επιστρατεύει το σύνολο των συστημάτων του (σωματικές, γνωστικές και συναισθηματικές λειτουργίες) προσπαθώντας να μειώσει τις συνέπειες του στρες και να ανακάμψει σε ανώτερο λειτουργικό επίπεδο. Επειδή όμως κάτω από παρατεταμένο στρες  περιορίζεται το αντιληπτικό πεδίο, αυξάνεται η ακαμψία των γνωστικών λειτουργιών και μειώνονται προοδευτικά οι δυνατότητες ψυχοκοινωνικής προσαρμογής. Αυτή η «αντίσταση» δηλαδή χρησιμοποιεί ενέργεια, που μπορεί να χρησιμοποιηθεί για άλλες ζωτικές λειτουργίες, οπότε υπάρχουν κάποια όρια στην προσαρμοστική ικανότητα του οργανισμού.</a:t>
            </a:r>
          </a:p>
          <a:p>
            <a:pPr>
              <a:lnSpc>
                <a:spcPct val="80000"/>
              </a:lnSpc>
            </a:pPr>
            <a:r>
              <a:rPr lang="el-GR" sz="2000" b="1"/>
              <a:t>Στάδιο της εξάντλησης ή εξουθένωσης</a:t>
            </a:r>
            <a:r>
              <a:rPr lang="el-GR" sz="2000"/>
              <a:t>: όταν η ανάκαμψη αποτύχει, εμφανίζονται οι συνέπειες του στρες(π.χ. υψηλά επίπεδα ορμονών στρες, ανοσοκαταστολή, στομαχικές/ γαστρεντερικές διαταραχές, πεπτικά έλκη, κλπ) που μπορεί να προκαλέσουν σοβαρές βλάβες υγείας ή και θάνατο. Στο στάδιο αυτό μπορεί να εμφανιστούν ξανά τα σημάδια της αντίδρασης συναγερμού αλλά αν έχουν εξαντληθεί οι πόροι αντίστασης του οργανισμού, η παράταση του στρες μπορεί να αποβεί μοιραία.</a:t>
            </a:r>
          </a:p>
          <a:p>
            <a:pPr>
              <a:lnSpc>
                <a:spcPct val="80000"/>
              </a:lnSpc>
            </a:pPr>
            <a:endParaRPr lang="el-GR"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2" descr="D:\photos\03-12-2012 04;11;51PM.JPG"/>
          <p:cNvPicPr>
            <a:picLocks noGrp="1" noChangeAspect="1" noChangeArrowheads="1"/>
          </p:cNvPicPr>
          <p:nvPr>
            <p:ph idx="4294967295"/>
          </p:nvPr>
        </p:nvPicPr>
        <p:blipFill>
          <a:blip r:embed="rId2" cstate="print"/>
          <a:srcRect/>
          <a:stretch>
            <a:fillRect/>
          </a:stretch>
        </p:blipFill>
        <p:spPr>
          <a:xfrm>
            <a:off x="0" y="0"/>
            <a:ext cx="6049963"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a:xfrm>
            <a:off x="0" y="274638"/>
            <a:ext cx="8229600" cy="1143000"/>
          </a:xfrm>
        </p:spPr>
        <p:txBody>
          <a:bodyPr anchorCtr="1"/>
          <a:lstStyle/>
          <a:p>
            <a:r>
              <a:rPr lang="el-GR" sz="2400" b="1" dirty="0">
                <a:solidFill>
                  <a:srgbClr val="FFFF00"/>
                </a:solidFill>
              </a:rPr>
              <a:t>Εκδήλωση συμπτωμάτων σε 3 επίπεδα</a:t>
            </a:r>
          </a:p>
        </p:txBody>
      </p:sp>
      <p:sp>
        <p:nvSpPr>
          <p:cNvPr id="194563" name="Rectangle 3"/>
          <p:cNvSpPr>
            <a:spLocks noGrp="1" noChangeArrowheads="1"/>
          </p:cNvSpPr>
          <p:nvPr>
            <p:ph type="body" idx="4294967295"/>
          </p:nvPr>
        </p:nvSpPr>
        <p:spPr>
          <a:xfrm>
            <a:off x="0" y="1600200"/>
            <a:ext cx="8229600" cy="4525963"/>
          </a:xfrm>
        </p:spPr>
        <p:txBody>
          <a:bodyPr>
            <a:normAutofit lnSpcReduction="10000"/>
          </a:bodyPr>
          <a:lstStyle/>
          <a:p>
            <a:pPr>
              <a:lnSpc>
                <a:spcPct val="80000"/>
              </a:lnSpc>
            </a:pPr>
            <a:r>
              <a:rPr lang="el-GR" sz="2000" b="1"/>
              <a:t>Συναισθηματικό/ γνωστικό</a:t>
            </a:r>
            <a:r>
              <a:rPr lang="el-GR" sz="2000"/>
              <a:t>: Αίσθημα ανικανοποίητου, περιστασιακή ή διαρκής ανησυχία, φοβίες, απαισιοδοξία, αδυναμία στη συγκέντρωση, γρήγορη εναλλαγή συναισθημάτων, εκνευρισμός, έντονη ανησυχία για το μέλλον, θλίψη, θυμός, κατάθλιψη, σύγχυση, στεναχώρια, προβλήματα μνήμης, χαμηλή αυτό-εκτίμηση</a:t>
            </a:r>
          </a:p>
          <a:p>
            <a:pPr>
              <a:lnSpc>
                <a:spcPct val="80000"/>
              </a:lnSpc>
            </a:pPr>
            <a:r>
              <a:rPr lang="el-GR" sz="2000" b="1"/>
              <a:t>Συμπεριφοράς</a:t>
            </a:r>
            <a:r>
              <a:rPr lang="el-GR" sz="2000"/>
              <a:t>: αναποφασιστικότητα, απώλεια χιούμορ, αποφυγή καθηκόντων που προξενούν άγχος, απρόβλεπτες αντιδράσεις, αδέξιες κινήσεις και απροσεξία με αποτέλεσμα την αύξηση ατυχημάτων, δάγκωμα νυχιών και τρίξιμο δοντιών, δυσκολία στην εκφορά λόγου, επιθετικότητα, κοινωνική απόσυρση, απομόνωση, κατάχρηση ηρεμιστικών, αλκοόλ ή άλλων ουσιών, παρορμητικότητα, υπερβολικές αντιδράσεις σε μικροενοχλήσεις</a:t>
            </a:r>
          </a:p>
          <a:p>
            <a:pPr>
              <a:lnSpc>
                <a:spcPct val="80000"/>
              </a:lnSpc>
            </a:pPr>
            <a:r>
              <a:rPr lang="el-GR" sz="2000" b="1"/>
              <a:t>Σωματικό</a:t>
            </a:r>
            <a:r>
              <a:rPr lang="el-GR" sz="2000"/>
              <a:t>: Απώλεια όρεξης ή υπερβολική όρεξη, απώλεια ή αύξηση σωματικού βάρους, αίσθημα πνιγμού, λιποθυμικές τάσεις, διάρροια, διαταραχές ύπνου, εφίδρωση, κεφαλαλγίες, ξηροστομία, τρέμουλο στα χέρια, σφιγμένοι μύες, ταχυπαλμίες, χρόνιοι πόνοι σε διάφορα σημεία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Προσαρμοσμένος 1">
      <a:dk1>
        <a:sysClr val="windowText" lastClr="000000"/>
      </a:dk1>
      <a:lt1>
        <a:sysClr val="window" lastClr="FFFFFF"/>
      </a:lt1>
      <a:dk2>
        <a:srgbClr val="1F497D"/>
      </a:dk2>
      <a:lt2>
        <a:srgbClr val="EEECE1"/>
      </a:lt2>
      <a:accent1>
        <a:srgbClr val="00206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TotalTime>
  <Words>2071</Words>
  <Application>Microsoft Office PowerPoint</Application>
  <PresentationFormat>Προβολή στην οθόνη (4:3)</PresentationFormat>
  <Paragraphs>58</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Ζωντάνια</vt:lpstr>
      <vt:lpstr>Μάθημα 5ο </vt:lpstr>
      <vt:lpstr>Τι σημαίνει στρες</vt:lpstr>
      <vt:lpstr>Πώς προκαλείται το στρες</vt:lpstr>
      <vt:lpstr>Τι είναι το άγχος</vt:lpstr>
      <vt:lpstr>Σύνδρομο Γενικής Προσαρμογής στο στρες Selye, 1956</vt:lpstr>
      <vt:lpstr>Διαφάνεια 6</vt:lpstr>
      <vt:lpstr>Στάδια Γενικής Προσαρμογής στο στρες(συνέχεια)</vt:lpstr>
      <vt:lpstr>Διαφάνεια 8</vt:lpstr>
      <vt:lpstr>Εκδήλωση συμπτωμάτων σε 3 επίπεδα</vt:lpstr>
      <vt:lpstr>Ωφέλιμο και μη στρες</vt:lpstr>
      <vt:lpstr>Αυτοέλεγχος και στρες</vt:lpstr>
      <vt:lpstr>Κοινωνική υποστήριξη και φροντίδα υγείας</vt:lpstr>
      <vt:lpstr>Άγχος και αρρώστια</vt:lpstr>
      <vt:lpstr>Μη ειδική σχέση αρρώστιας- άγχους</vt:lpstr>
      <vt:lpstr>Αναζήτηση φροντίδας υγείας</vt:lpstr>
      <vt:lpstr>Σας ευχαριστώ για την προσοχή και τη συμμετοχή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5ο </dc:title>
  <dc:creator>κοστας</dc:creator>
  <cp:lastModifiedBy>κοστας</cp:lastModifiedBy>
  <cp:revision>1</cp:revision>
  <dcterms:created xsi:type="dcterms:W3CDTF">2013-11-16T21:00:39Z</dcterms:created>
  <dcterms:modified xsi:type="dcterms:W3CDTF">2013-11-16T21:06:51Z</dcterms:modified>
</cp:coreProperties>
</file>