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ACA34B-4D1E-48B7-9DD9-5888D66EC768}" type="datetimeFigureOut">
              <a:rPr lang="el-GR" smtClean="0"/>
              <a:t>24/10/2013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CE6F4-B3E8-46A2-90A5-E3EB8D45C14B}"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CF55FF-0364-452E-97FC-BC619B9B98E5}" type="slidenum">
              <a:rPr lang="el-GR"/>
              <a:pPr/>
              <a:t>13</a:t>
            </a:fld>
            <a:endParaRPr lang="el-GR"/>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l-GR" sz="800" dirty="0"/>
              <a:t>Ο ρόλος του ασθενή ή του νοσηλευτή ενσωματώνει κάποια στερεότυπα κατάλληλης συμπεριφοράς, και θα πρέπει να διευκρινιστούν οι προσδοκίες που εσωτερικεύονται πχ από τους νοσηλευτές και πώς μπορούν να προκαλέσουν προβλήματα στην παροχή φροντίδας των ασθενών.</a:t>
            </a:r>
          </a:p>
          <a:p>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FD9EFD25-8BF2-43DC-909D-3B13D82D0D0F}" type="datetimeFigureOut">
              <a:rPr lang="el-GR" smtClean="0"/>
              <a:t>24/10/2013</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74936DA-8C05-429E-8081-7691F4AF682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D9EFD25-8BF2-43DC-909D-3B13D82D0D0F}"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4936DA-8C05-429E-8081-7691F4AF682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D9EFD25-8BF2-43DC-909D-3B13D82D0D0F}"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4936DA-8C05-429E-8081-7691F4AF682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FD9EFD25-8BF2-43DC-909D-3B13D82D0D0F}" type="datetimeFigureOut">
              <a:rPr lang="el-GR" smtClean="0"/>
              <a:t>24/10/2013</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B74936DA-8C05-429E-8081-7691F4AF682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FD9EFD25-8BF2-43DC-909D-3B13D82D0D0F}" type="datetimeFigureOut">
              <a:rPr lang="el-GR" smtClean="0"/>
              <a:t>24/10/2013</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B74936DA-8C05-429E-8081-7691F4AF6820}" type="slidenum">
              <a:rPr lang="el-GR" smtClean="0"/>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FD9EFD25-8BF2-43DC-909D-3B13D82D0D0F}" type="datetimeFigureOut">
              <a:rPr lang="el-GR" smtClean="0"/>
              <a:t>24/10/2013</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B74936DA-8C05-429E-8081-7691F4AF682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FD9EFD25-8BF2-43DC-909D-3B13D82D0D0F}" type="datetimeFigureOut">
              <a:rPr lang="el-GR" smtClean="0"/>
              <a:t>24/10/2013</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B74936DA-8C05-429E-8081-7691F4AF6820}"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D9EFD25-8BF2-43DC-909D-3B13D82D0D0F}" type="datetimeFigureOut">
              <a:rPr lang="el-GR" smtClean="0"/>
              <a:t>24/10/2013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74936DA-8C05-429E-8081-7691F4AF682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FD9EFD25-8BF2-43DC-909D-3B13D82D0D0F}" type="datetimeFigureOut">
              <a:rPr lang="el-GR" smtClean="0"/>
              <a:t>24/10/2013</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B74936DA-8C05-429E-8081-7691F4AF682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FD9EFD25-8BF2-43DC-909D-3B13D82D0D0F}" type="datetimeFigureOut">
              <a:rPr lang="el-GR" smtClean="0"/>
              <a:t>24/10/2013</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B74936DA-8C05-429E-8081-7691F4AF6820}"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FD9EFD25-8BF2-43DC-909D-3B13D82D0D0F}" type="datetimeFigureOut">
              <a:rPr lang="el-GR" smtClean="0"/>
              <a:t>24/10/2013</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B74936DA-8C05-429E-8081-7691F4AF6820}"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D9EFD25-8BF2-43DC-909D-3B13D82D0D0F}" type="datetimeFigureOut">
              <a:rPr lang="el-GR" smtClean="0"/>
              <a:t>24/10/2013</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74936DA-8C05-429E-8081-7691F4AF6820}"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20713"/>
            <a:ext cx="7772400" cy="1368425"/>
          </a:xfrm>
        </p:spPr>
        <p:txBody>
          <a:bodyPr/>
          <a:lstStyle/>
          <a:p>
            <a:r>
              <a:rPr lang="el-GR" b="0"/>
              <a:t>Κοινωνιολογία της Υγείας</a:t>
            </a:r>
          </a:p>
        </p:txBody>
      </p:sp>
      <p:sp>
        <p:nvSpPr>
          <p:cNvPr id="2051" name="Rectangle 3"/>
          <p:cNvSpPr>
            <a:spLocks noGrp="1" noChangeArrowheads="1"/>
          </p:cNvSpPr>
          <p:nvPr>
            <p:ph type="subTitle" idx="1"/>
          </p:nvPr>
        </p:nvSpPr>
        <p:spPr>
          <a:xfrm>
            <a:off x="1403350" y="2708275"/>
            <a:ext cx="6400800" cy="3816350"/>
          </a:xfrm>
        </p:spPr>
        <p:txBody>
          <a:bodyPr/>
          <a:lstStyle/>
          <a:p>
            <a:r>
              <a:rPr lang="el-GR" b="1"/>
              <a:t>Καθηγήτρια</a:t>
            </a:r>
            <a:r>
              <a:rPr lang="el-GR"/>
              <a:t>: Χρυσούλα Μελισσά-Χαλικιοπούλου</a:t>
            </a:r>
          </a:p>
          <a:p>
            <a:r>
              <a:rPr lang="el-GR" b="1"/>
              <a:t>Εγχειρίδια</a:t>
            </a:r>
            <a:r>
              <a:rPr lang="el-GR"/>
              <a:t>: Κοινωνιολογία της Υγείας, Μ. Σαρρή</a:t>
            </a:r>
          </a:p>
          <a:p>
            <a:r>
              <a:rPr lang="el-GR"/>
              <a:t>Κοινωνιολογία για Επαγγελματίες Υγείας, Μ. Καρανικόλα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16013" y="0"/>
            <a:ext cx="7543800" cy="765175"/>
          </a:xfrm>
        </p:spPr>
        <p:txBody>
          <a:bodyPr/>
          <a:lstStyle/>
          <a:p>
            <a:r>
              <a:rPr lang="el-GR" sz="2400"/>
              <a:t>Κοινωνική αναπαράσταση υγείας και νόσου</a:t>
            </a:r>
          </a:p>
        </p:txBody>
      </p:sp>
      <p:sp>
        <p:nvSpPr>
          <p:cNvPr id="54275" name="Rectangle 3"/>
          <p:cNvSpPr>
            <a:spLocks noGrp="1" noChangeArrowheads="1"/>
          </p:cNvSpPr>
          <p:nvPr>
            <p:ph idx="1"/>
          </p:nvPr>
        </p:nvSpPr>
        <p:spPr>
          <a:xfrm>
            <a:off x="0" y="765175"/>
            <a:ext cx="9144000" cy="6092825"/>
          </a:xfrm>
        </p:spPr>
        <p:txBody>
          <a:bodyPr>
            <a:normAutofit lnSpcReduction="10000"/>
          </a:bodyPr>
          <a:lstStyle/>
          <a:p>
            <a:pPr>
              <a:lnSpc>
                <a:spcPct val="80000"/>
              </a:lnSpc>
            </a:pPr>
            <a:r>
              <a:rPr lang="el-GR" sz="2000"/>
              <a:t>Η κάθε κοινωνική ομάδα ερμηνεύει με διαφορετικό τρόπο τα θέματα υγείας και νόσου. Οι κοινωνικές αναπαραστάσεις συμβάλλουν στην κατανόηση της υποκειμενικής εμπειρίας ενός ατόμου στα θέματα αυτά και στην ερμηνεία των αντιλήψεων, πεποιθήσεων και συμπεριφορών μιας κοινωνικής ομάδας. Με τον τρόπο αυτό μπορούν να δημιουργηθούν αποτελεσματικά πχ προγράμματα αγωγής υγείας του πληθυσμού. </a:t>
            </a:r>
          </a:p>
          <a:p>
            <a:pPr>
              <a:lnSpc>
                <a:spcPct val="80000"/>
              </a:lnSpc>
            </a:pPr>
            <a:r>
              <a:rPr lang="el-GR" sz="2000"/>
              <a:t>Η εμπειρία της νόσου δεν στηρίζεται τόσο στην ενημέρωση που θα προσφέρει ο ιατρός στον άρρωστο, όσο με τις έννοιες, τις ιδέες και τις αξίες που θα αποδώσει ο ίδιος σε αυτήν. Η γλώσσα πχ που θα χρησιμοποιήσει για να την αναλύσει και να την ερμηνεύσει δεν αφορά τόσο στην κατάσταση της υγείας του όσο στην κοινωνική του κατάσταση (τρόπο ζωής, εργασία, οικογένεια κα).  Μορφοποιεί δηλαδή ερμηνευτικά σχήματα της ασθένειάς του ανάλογα με το πόσο συναινετικός ή αντίθετος αισθάνεται και το πώς βιώνει την κοινωνική εμπειρία της ζωής του.  Αν είναι αντίθετος με αυτήν, θα ενοχοποιήσει την κοινωνία, αποδίδοντας τη νόσο του στον «άρρωστο» τρόπο ζωής, τη μόλυνση του περιβάλλοντος, την κακή διατροφή κα Εάν υπερτερούν τα στοιχεία της συναίνεσης στη σχέση του ασθενή με την κοινωνία, θα την ερμηνεύσει ως μια αποτυχημένη προσπάθεια να ανταποκριθεί στις απαιτήσεις της ζωής του, ενοχοποιώντας κυρίως τον εαυτό του για την ασθένειά του. </a:t>
            </a:r>
          </a:p>
          <a:p>
            <a:pPr>
              <a:lnSpc>
                <a:spcPct val="80000"/>
              </a:lnSpc>
            </a:pPr>
            <a:r>
              <a:rPr lang="el-GR" sz="2000"/>
              <a:t>Το κάθε άτομο διαμορφώνει σταδιακά  τις δικές του ατομικές αναπαραστάσεις, βάσει των οποίων ρυθμίζει τη συμπεριφορά υγείας του.</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0"/>
            <a:ext cx="7543800" cy="908050"/>
          </a:xfrm>
        </p:spPr>
        <p:txBody>
          <a:bodyPr/>
          <a:lstStyle/>
          <a:p>
            <a:r>
              <a:rPr lang="el-GR" sz="2400"/>
              <a:t>Ο ρόλος του ασθενούς</a:t>
            </a:r>
          </a:p>
        </p:txBody>
      </p:sp>
      <p:sp>
        <p:nvSpPr>
          <p:cNvPr id="31747" name="Rectangle 3"/>
          <p:cNvSpPr>
            <a:spLocks noGrp="1" noChangeArrowheads="1"/>
          </p:cNvSpPr>
          <p:nvPr>
            <p:ph idx="1"/>
          </p:nvPr>
        </p:nvSpPr>
        <p:spPr>
          <a:xfrm>
            <a:off x="0" y="836613"/>
            <a:ext cx="9144000" cy="6021387"/>
          </a:xfrm>
        </p:spPr>
        <p:txBody>
          <a:bodyPr>
            <a:normAutofit lnSpcReduction="10000"/>
          </a:bodyPr>
          <a:lstStyle/>
          <a:p>
            <a:r>
              <a:rPr lang="el-GR" sz="2000"/>
              <a:t>Στις Δυτικές κοινωνίες ο ρόλος του ασθενή χαρακτηρίζεται από 4 ιδιότητες, που μπορούν να θεωρηθούν ως δικαιώματα και υποχρεώσεις. Τα  πρώτα είναι: α) η νόμιμη αποχή από τις φυσιολογικές απαιτήσεις της κοινωνικής ζωής, όπως η εργασία, β) ο ασθενής δεν θεωρείται υπεύθυνος για την κατάστασή του. Αυτά όμως τα δικαιώματα αντισταθμίζονται από τις υποχρεώσεις του: α) οι ασθενείς θα πρέπει να κάνουν τα πάντα για να γίνουν καλά,  και β) να αναζητούν και να αποδέχονται υπηρεσίες από κάποιον ικανό επαγγελματία υγείας (ΕΥ). Το μοντέλο αυτό του </a:t>
            </a:r>
            <a:r>
              <a:rPr lang="en-US" sz="2000"/>
              <a:t>Parsons</a:t>
            </a:r>
            <a:r>
              <a:rPr lang="el-GR" sz="2000"/>
              <a:t> είναι κατάλληλο μόνο για οξείες καταστάσεις χωρίς επιπλοκές, οπότε ο ασθενής αναρρώνει σύντομα. Στις χρόνιες παθήσεις είτε απομακρύνονται οριστικά από τη θέση εργασίας τους πχ λόγω ανικανότητας μετά από ένα εγκεφαλικό ή υποχρεούνται να εκτελούν τα καθήκοντά τους (διαβητικοί).</a:t>
            </a:r>
          </a:p>
          <a:p>
            <a:r>
              <a:rPr lang="el-GR" sz="2000"/>
              <a:t>Οι κανόνες γύρω από το ρόλο αυτό είναι απαραίτητοι προκειμένου να μη γίνει τροχοπέδη η νόσος στην επίτευξη κοινωνικών στόχων. Αλλά δεν αποδέχεται πάντα κανείς το ρόλο αυτό μέσα από τις ερμηνείες των ΕΥ (πχ αλκοολικός ή ¨κακός ασθενής) ή τις ενέργειες που προτείνουν για να αντιμετωπιστεί το πρόβλημα υγείας του. Τότε η σχέση του ασθενή με τους ΕΥ χαρακτηρίζεται από αντιπαράθεση και όχι από συναίνεση.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79613" y="0"/>
            <a:ext cx="6270625" cy="692150"/>
          </a:xfrm>
        </p:spPr>
        <p:txBody>
          <a:bodyPr/>
          <a:lstStyle/>
          <a:p>
            <a:r>
              <a:rPr lang="el-GR" sz="2400"/>
              <a:t>Η Θεραπευτική σχέση</a:t>
            </a:r>
          </a:p>
        </p:txBody>
      </p:sp>
      <p:sp>
        <p:nvSpPr>
          <p:cNvPr id="55299" name="Rectangle 3"/>
          <p:cNvSpPr>
            <a:spLocks noGrp="1" noChangeArrowheads="1"/>
          </p:cNvSpPr>
          <p:nvPr>
            <p:ph idx="1"/>
          </p:nvPr>
        </p:nvSpPr>
        <p:spPr>
          <a:xfrm>
            <a:off x="0" y="620713"/>
            <a:ext cx="9144000" cy="6237287"/>
          </a:xfrm>
        </p:spPr>
        <p:txBody>
          <a:bodyPr>
            <a:normAutofit lnSpcReduction="10000"/>
          </a:bodyPr>
          <a:lstStyle/>
          <a:p>
            <a:r>
              <a:rPr lang="el-GR" sz="2000"/>
              <a:t>Οι ρόλοι των ΕΥ (ιατρών, νοσηλευτών, ψυχολόγων κα) χαρακτηρίζονται από μια συμπληρωματικότητα, η οποία διαμορφώνει το πλαίσιο μιας συναινετικής θεραπευτικής σχέσης. Συμφωνούν πχ για τα θεραπευτικά μέσα που θα χρησιμοποιηθούν για την αντιμετώπιση μιας νόσου αλλά και για τα προσδοκώμενα αποτελέσματα. Με αυτή την έννοια αναπτύσσεται μια σχέση αμοιβαίας συναίνεσης. Πριν όμως από τη δημιουργία συναίνεσης ενυπάρχουν στη σχέση τους στοιχεία συγκρούσεων( πχ ως συνακόλουθα στη διαφορετικότητα των κοινωνικών τους αξιών ή πεποιθήσεων).</a:t>
            </a:r>
          </a:p>
          <a:p>
            <a:r>
              <a:rPr lang="el-GR" sz="2000"/>
              <a:t>Συχνά η ερμηνεία της ασθένειας βασίζεται στο ιατροκεντρικό μοντέλο: δηλ. είναι καθαρά βιολογικό θέμα, αλλά η Κ/ή προσέγγιση υποστηρίζει ότι είναι σε μεγάλο βαθμό ένα κοινωνικό φαινόμενο και προϊόν των γενικών αξιών μιας κοινωνίας. Η διαφοροποιημένη άσκηση των ρόλων στο πλαίσιο της θεραπευτικής σχέσης ΕΥ- αρρώστου επηρεάζεται και από τη διαφορετικότητα των ρόλων που ασκεί η κάθε πλευρά με βάση την κουλτούρα της, την υποκειμενική εμπειρία της νόσου που βιώνει ο ασθενής και όλα τα στοιχεία της προσωπικότητάς του, τον κοινωνικο- επαγγελματικό ρόλο του ΕΥ, την εκπαίδευσή του, τις δεξιότητες επικοινωνίας του κλπ.</a:t>
            </a:r>
          </a:p>
          <a:p>
            <a:endParaRPr lang="el-G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66800" y="0"/>
            <a:ext cx="7543800" cy="765175"/>
          </a:xfrm>
        </p:spPr>
        <p:txBody>
          <a:bodyPr>
            <a:normAutofit fontScale="90000"/>
          </a:bodyPr>
          <a:lstStyle/>
          <a:p>
            <a:r>
              <a:rPr lang="el-GR" sz="2400"/>
              <a:t>Προσοχή στα στερεότυπα και τις προκαταλήψεις</a:t>
            </a:r>
          </a:p>
        </p:txBody>
      </p:sp>
      <p:sp>
        <p:nvSpPr>
          <p:cNvPr id="32771" name="Rectangle 3"/>
          <p:cNvSpPr>
            <a:spLocks noGrp="1" noChangeArrowheads="1"/>
          </p:cNvSpPr>
          <p:nvPr>
            <p:ph idx="1"/>
          </p:nvPr>
        </p:nvSpPr>
        <p:spPr>
          <a:xfrm>
            <a:off x="0" y="765175"/>
            <a:ext cx="9144000" cy="6092825"/>
          </a:xfrm>
        </p:spPr>
        <p:txBody>
          <a:bodyPr/>
          <a:lstStyle/>
          <a:p>
            <a:pPr>
              <a:lnSpc>
                <a:spcPct val="90000"/>
              </a:lnSpc>
            </a:pPr>
            <a:r>
              <a:rPr lang="el-GR" sz="2000"/>
              <a:t>Ο «ανεπιθύμητος ασθενής»: δεν ανταποκρίνονται στην αντίληψη που έχουν οι ΕΥ για το ρόλο ενός νοσηλευόμενου: πχ υποχονδριακά άτομα , όσοι αναστέναζαν, βαρυγκωμούσαν, υπερέβαλαν το πρόβλημά τους ή η κατάσταση της υγείας τους δε δικαιολογούσε τη νοσηλεία τους στο νοσοκομείο. Η αντιμετώπιση αυτών των ασθενών από τους νοσηλευτές περιλάμβανε την υιοθεσία μέτρων που συνεπάγονταν τον περιορισμό των προνομίων που συνήθως «απολαμβάνουν» οι ασθενείς: τους αγνοούσαν, «ξεχνούσαν» τα αιτήματά τους, αρνούνταν να τους κάνουν χάρες, εφάρμοζαν αυστηρά τους κανόνες και τους αντιμετώπιζαν με σαρκασμό. </a:t>
            </a:r>
          </a:p>
          <a:p>
            <a:pPr>
              <a:lnSpc>
                <a:spcPct val="90000"/>
              </a:lnSpc>
            </a:pPr>
            <a:r>
              <a:rPr lang="el-GR" sz="2000"/>
              <a:t>Επειδή όμως αφενός διαφέρουν οι αντιλήψεις υγείας και νόσου και αφετέρου ο ρόλος του ασθενή ή του νοσηλευτή ενσωματώνει κάποια στερεότυπα κατάλληλης συμπεριφοράς,  θα πρέπει να διευκρινιστούν οι προσδοκίες που εσωτερικεύονται πχ από τους νοσηλευτές προς τους ασθενείς και πώς αυτές μπορούν να προκαλέσουν προβλήματα στην παροχή φροντίδας των ασθενών</a:t>
            </a:r>
          </a:p>
          <a:p>
            <a:pPr>
              <a:lnSpc>
                <a:spcPct val="90000"/>
              </a:lnSpc>
            </a:pPr>
            <a:r>
              <a:rPr lang="el-GR" sz="2000"/>
              <a:t>Συχνά οι ιατροί και οι νοσηλευτές επιδιώκουν την εξάρτηση του ασθενή και την χωρίς αμφισβητήσεις αποδοχή, εκ μέρους του, των συμβουλών και αποφάσεών τους. Έτσι οι διαφορετικές επιδιώξεις δημιουργούν πηγές συγκρούσεων και καθιστούν προβληματική καμιά φορά τη θεραπευτική σχέση.</a:t>
            </a:r>
          </a:p>
          <a:p>
            <a:pPr>
              <a:lnSpc>
                <a:spcPct val="90000"/>
              </a:lnSpc>
            </a:pPr>
            <a:endParaRPr lang="el-G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66800" y="0"/>
            <a:ext cx="7543800" cy="836613"/>
          </a:xfrm>
        </p:spPr>
        <p:txBody>
          <a:bodyPr/>
          <a:lstStyle/>
          <a:p>
            <a:r>
              <a:rPr lang="el-GR" sz="2400"/>
              <a:t>Σχέση ΚΥ και Νοσηλευτικής (Ν)</a:t>
            </a:r>
          </a:p>
        </p:txBody>
      </p:sp>
      <p:sp>
        <p:nvSpPr>
          <p:cNvPr id="23555" name="Rectangle 3"/>
          <p:cNvSpPr>
            <a:spLocks noGrp="1" noChangeArrowheads="1"/>
          </p:cNvSpPr>
          <p:nvPr>
            <p:ph idx="1"/>
          </p:nvPr>
        </p:nvSpPr>
        <p:spPr>
          <a:xfrm>
            <a:off x="0" y="908050"/>
            <a:ext cx="9144000" cy="5949950"/>
          </a:xfrm>
        </p:spPr>
        <p:txBody>
          <a:bodyPr>
            <a:normAutofit lnSpcReduction="10000"/>
          </a:bodyPr>
          <a:lstStyle/>
          <a:p>
            <a:r>
              <a:rPr lang="el-GR" sz="2000"/>
              <a:t>Πέρα από τις βασικές γνώσεις και δεξιότητες, οι νοσηλευτές λαμβάνουν υπόψη τους ότι η υγεία θα πρέπει να εξετάζεται σε ένα βιοψυχοκοινωνικό πλαίσιο, στο οποίο οι κοινωνικοί και πολιτισμικοί παράγοντες παίζουν καθοριστικό ρόλο.</a:t>
            </a:r>
          </a:p>
          <a:p>
            <a:r>
              <a:rPr lang="el-GR" sz="2000"/>
              <a:t>Οι νοσηλευτές θα επιλέξουν ποιο είδος γνώσης (κοινωνιολογική ή άλλη) είναι κατάλληλη για αυτούς με 3 κριτήρια: α) «πρακτικό ωφελιμισμό» : την πρακτική χρησιμότητα μιας πχ θεωρίας στο έργο τους, β) «φιλοσοφική συμβατότητα»: ο βαθμός που τα φιλοσοφικά θεμέλια μιας θέσης είναι συμβατά με την επιστήμη της Ν, γ) «ιδεολογική συγγένεια»: με βάση τις αξίες της Ν, οι νοσηλευτές θα κρίνουν ποιες κοινωνιολογικές προσεγγίσεις είναι περισσότερο συναφείς με τα ζητήματα που απασχολούν τη Ν. Δεν υπάρχει βέβαια κανένας λόγος να είναι δογματικοί, επιλέγοντας μόνο μια θεωρητική σχέση και απορρίπτοντας όλες τις άλλες.</a:t>
            </a:r>
          </a:p>
          <a:p>
            <a:r>
              <a:rPr lang="el-GR" sz="2000"/>
              <a:t>Η Κ γνώση παρέχει τη δυνατότητα για βελτίωση της παρεχόμενης φροντίδας, αναδεικνύει τον κοινωνικό ρόλο των νοσηλευτών στον τομέα υγείας υποστηρίζει ότι το ζήτημα της κοινωνικής αλληλεπίδρασης μπορεί να εναρμονιστεί με εκείνο των κοινωνικών δομών.</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r>
              <a:rPr lang="el-GR" sz="3600" b="0"/>
              <a:t>Σας ευχαριστώ για την προσοχή και τη συμμετοχή σας</a:t>
            </a:r>
          </a:p>
        </p:txBody>
      </p:sp>
      <p:pic>
        <p:nvPicPr>
          <p:cNvPr id="50179" name="Picture 3" descr="an8ropoi"/>
          <p:cNvPicPr>
            <a:picLocks noGrp="1" noChangeAspect="1" noChangeArrowheads="1"/>
          </p:cNvPicPr>
          <p:nvPr>
            <p:ph idx="1"/>
          </p:nvPr>
        </p:nvPicPr>
        <p:blipFill>
          <a:blip r:embed="rId2" cstate="print"/>
          <a:stretch>
            <a:fillRect/>
          </a:stretch>
        </p:blipFill>
        <p:spPr>
          <a:xfrm>
            <a:off x="3267075" y="3292475"/>
            <a:ext cx="2609850" cy="17526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l-GR"/>
              <a:t>Μάθημα 1ο</a:t>
            </a:r>
          </a:p>
        </p:txBody>
      </p:sp>
      <p:sp>
        <p:nvSpPr>
          <p:cNvPr id="13315" name="Rectangle 3"/>
          <p:cNvSpPr>
            <a:spLocks noGrp="1" noChangeArrowheads="1"/>
          </p:cNvSpPr>
          <p:nvPr>
            <p:ph idx="1"/>
          </p:nvPr>
        </p:nvSpPr>
        <p:spPr/>
        <p:txBody>
          <a:bodyPr/>
          <a:lstStyle/>
          <a:p>
            <a:pPr>
              <a:buFont typeface="Wingdings" pitchFamily="2" charset="2"/>
              <a:buNone/>
            </a:pPr>
            <a:r>
              <a:rPr lang="el-GR" b="1"/>
              <a:t>Εισαγωγή στην </a:t>
            </a:r>
          </a:p>
          <a:p>
            <a:pPr>
              <a:buFont typeface="Wingdings" pitchFamily="2" charset="2"/>
              <a:buNone/>
            </a:pPr>
            <a:r>
              <a:rPr lang="el-GR" b="1"/>
              <a:t>Κοινωνιολογία της Υγείας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l-GR" sz="3200"/>
              <a:t>Σκοποί και Στόχοι του μαθήματος</a:t>
            </a:r>
          </a:p>
        </p:txBody>
      </p:sp>
      <p:sp>
        <p:nvSpPr>
          <p:cNvPr id="56323" name="Rectangle 3"/>
          <p:cNvSpPr>
            <a:spLocks noGrp="1" noChangeArrowheads="1"/>
          </p:cNvSpPr>
          <p:nvPr>
            <p:ph idx="1"/>
          </p:nvPr>
        </p:nvSpPr>
        <p:spPr>
          <a:xfrm>
            <a:off x="323850" y="1844675"/>
            <a:ext cx="8286750" cy="4752975"/>
          </a:xfrm>
        </p:spPr>
        <p:txBody>
          <a:bodyPr>
            <a:normAutofit lnSpcReduction="10000"/>
          </a:bodyPr>
          <a:lstStyle/>
          <a:p>
            <a:pPr>
              <a:lnSpc>
                <a:spcPct val="80000"/>
              </a:lnSpc>
            </a:pPr>
            <a:r>
              <a:rPr lang="el-GR" sz="2000" b="1"/>
              <a:t>Σκοπός</a:t>
            </a:r>
            <a:r>
              <a:rPr lang="el-GR" sz="2000"/>
              <a:t> του μαθήματος «Κοινωνιολογία της υγείας» είναι η  απόκτηση γνώσεων, αφύπνισης και προβληματισμού των φοιτητών αναφορικά με τις κοινωνικές γενεσιουργές αιτίες υγείας –ασθένειας (πχ πεποιθήσεις, στάσεις, κοινωνική συμπεριφορά, εκπαίδευση), τις συνθήκες κοινωνικού περιβάλλοντος (πχ περιβάλλον εργασίας, κοινωνικές ανισότητες) για μια περισσότερο ολοκληρωμένη αντίληψη σε θέματα υγείας, νόσου και ποιότητας ζωής μέσα από βασικές κοινωνιολογικές θεωρίες και έρευνες.</a:t>
            </a:r>
            <a:endParaRPr lang="el-GR" sz="2000" b="1"/>
          </a:p>
          <a:p>
            <a:pPr>
              <a:lnSpc>
                <a:spcPct val="80000"/>
              </a:lnSpc>
            </a:pPr>
            <a:r>
              <a:rPr lang="el-GR" sz="2000" b="1"/>
              <a:t>Στόχοι</a:t>
            </a:r>
            <a:r>
              <a:rPr lang="el-GR" sz="2000"/>
              <a:t> του είναι: α) η ευαισθητοποίησή τους απέναντι σε συγκεκριμένες κοινωνικές ομάδες που χρήζουν φροντίδας, ανεξάρτητα από τα αίτια (κοινωνικά, περιβαλλοντικά, συμπεριφοράς) που οδηγούν στην ασθένεια</a:t>
            </a:r>
          </a:p>
          <a:p>
            <a:pPr>
              <a:lnSpc>
                <a:spcPct val="80000"/>
              </a:lnSpc>
            </a:pPr>
            <a:r>
              <a:rPr lang="el-GR" sz="2000"/>
              <a:t>β) η κατανόηση από πλευράς των φοιτητών της Νοσηλευτικής της κοινωνιολογικής προσέγγισης των κοινωνικών ρόλων των ασθενών αλλά και των επαγγελματιών υγείας καθώς και της εργασιακής κουλτούρας στις υπηρεσίες υγείας</a:t>
            </a:r>
          </a:p>
          <a:p>
            <a:pPr>
              <a:lnSpc>
                <a:spcPct val="80000"/>
              </a:lnSpc>
            </a:pPr>
            <a:r>
              <a:rPr lang="el-GR" sz="2000"/>
              <a:t>γ) η εξοικείωσή τους  με τα πεδία της ποιότητας ζωής καθώς και της βιο-ηθικής και δεοντολογίας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620713"/>
          </a:xfrm>
        </p:spPr>
        <p:txBody>
          <a:bodyPr/>
          <a:lstStyle/>
          <a:p>
            <a:r>
              <a:rPr lang="el-GR" sz="2400"/>
              <a:t>Η Κοινωνιολογία ως επιστήμη της κοινωνίας</a:t>
            </a:r>
          </a:p>
        </p:txBody>
      </p:sp>
      <p:sp>
        <p:nvSpPr>
          <p:cNvPr id="3075" name="Rectangle 3"/>
          <p:cNvSpPr>
            <a:spLocks noGrp="1" noChangeArrowheads="1"/>
          </p:cNvSpPr>
          <p:nvPr>
            <p:ph idx="1"/>
          </p:nvPr>
        </p:nvSpPr>
        <p:spPr>
          <a:xfrm>
            <a:off x="0" y="692150"/>
            <a:ext cx="9144000" cy="6165850"/>
          </a:xfrm>
        </p:spPr>
        <p:txBody>
          <a:bodyPr>
            <a:normAutofit lnSpcReduction="10000"/>
          </a:bodyPr>
          <a:lstStyle/>
          <a:p>
            <a:r>
              <a:rPr lang="el-GR" sz="2000"/>
              <a:t>Η Κ. αναπτύχθηκε στην Ευρώπη κατά τον 19</a:t>
            </a:r>
            <a:r>
              <a:rPr lang="el-GR" sz="2000" baseline="30000"/>
              <a:t>ο</a:t>
            </a:r>
            <a:r>
              <a:rPr lang="el-GR" sz="2000"/>
              <a:t> αιώνα σε μια περίοδο όπου εκτυλίχθηκαν ταχύτατες μεταβολές στον τρόπο οργάνωσης και διάρθρωσης της κοινωνίας της εποχής εκείνης. Η βιωματική συμμετοχή των ανθρώπων στα κοινωνικά προβλήματα τους οδηγεί σε μια θέση διαμόρφωσης αντιλήψεων για το πώς η κοινωνία είναι οργανωμένη, πώς αυτή αλλάζει ή πώς τα άτομα διάγουν την κοινωνική και προσωπική τους ζωή, ανάμεσα στις δραστηριότητες και εμπειρίες που τους συμβαίνουν στη διάρκεια μιας πορείας ζωής.</a:t>
            </a:r>
          </a:p>
          <a:p>
            <a:r>
              <a:rPr lang="el-GR" sz="2000"/>
              <a:t>Η Κ ενδιαφέρεται να ανακαλύψει και να ερμηνεύσει αυτό που συνιστά μια σταθερά επαναλαμβανόμενη κοινωνική συμπεριφορά, και μέσα από την παρατήρηση, τη συλλογή, την επεξεργασία και ανάλυση των δεδομένων ενός κοινωνικού προβλήματος, καθώς και την ερμηνεία των ευρημάτων, η Κ διαμορφώνει διάφορες κοινωνικές θεωρίες. Ενδιαφέρεται επίσης α) για τη διάρθρωση της κοινωνικής ζωής μέσα από νόμους, κοινωνικούς κανόνες  και ηθικές αξίες που προδιαγράφουν συγκεκριμένους τύπους συμπεριφοράς   β) για το πώς η συλλογική κοινωνική ζωή διαμορφώνει τη συμπεριφορά των ανθρώπων, γ) για τα κοινωνικά προβλήματα και τις αποκλίνουσες –μη αποδεκτές συμπεριφορές και δ) τη σχέση του ατόμου με την κοινωνία.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836613"/>
          </a:xfrm>
        </p:spPr>
        <p:txBody>
          <a:bodyPr/>
          <a:lstStyle/>
          <a:p>
            <a:r>
              <a:rPr lang="el-GR" sz="2400"/>
              <a:t>Τι είναι η κοινωνία?</a:t>
            </a:r>
          </a:p>
        </p:txBody>
      </p:sp>
      <p:sp>
        <p:nvSpPr>
          <p:cNvPr id="4099" name="Rectangle 3"/>
          <p:cNvSpPr>
            <a:spLocks noGrp="1" noChangeArrowheads="1"/>
          </p:cNvSpPr>
          <p:nvPr>
            <p:ph idx="1"/>
          </p:nvPr>
        </p:nvSpPr>
        <p:spPr>
          <a:xfrm>
            <a:off x="0" y="836613"/>
            <a:ext cx="9144000" cy="6021387"/>
          </a:xfrm>
        </p:spPr>
        <p:txBody>
          <a:bodyPr>
            <a:normAutofit fontScale="92500"/>
          </a:bodyPr>
          <a:lstStyle/>
          <a:p>
            <a:r>
              <a:rPr lang="el-GR" sz="2000"/>
              <a:t>Αποτελεί μια αντικειμενική ή μια υποκειμενική πραγματικότητα?</a:t>
            </a:r>
          </a:p>
          <a:p>
            <a:r>
              <a:rPr lang="el-GR" sz="2000"/>
              <a:t>Σύμφωνα με την πρώτη άποψη οι κοινωνιολόγοι είναι αντικειμενικοί γιατί βασίζουν την έρευνά τους σε επιστημονικά δεδομένα: επεξεργασία ποσοτικών ή ποιοτικών στοιχείων, προσεγμένο δείγμα, στατιστική ανάλυση κλπ. Από την άλλη πλευρά, δεν γνωρίζουν την υποκειμενική μαρτυρία, τον τρόπο δηλαδή που τα άτομα ερμηνεύουν έτσι όπως ερμηνεύουν μια συμπεριφορά, οπότε η κοινωνία εκλαμβάνεται ως υποκειμενική πραγματικότητα (πχ εφηβική παραβατικότητα). Αι οι δύο πλευρές έχουν περιορισμούς αλλά επίσης παρέχουν γνώση και πληροφορίες για την κοινωνική ζωή των ανθρώπων.</a:t>
            </a:r>
          </a:p>
          <a:p>
            <a:r>
              <a:rPr lang="el-GR" sz="2000"/>
              <a:t>Η Κ ενδιαφέρεται ακόμη για το πώς και γιατί η οργάνωση της κοινωνίας εξελίχθηκε και αναπτύχθηκε με τον τρόπο που πραγματοποιήθηκε, προσδιορίζοντας  τους οικονομικούς  παράγοντες ως κύρια πηγή της κοινωνικής αλλαγής και του κοινωνικού μετασχηματισμού, αλλά άλλες θεωρίες την ερμηνεύουν με όρους οικονομικο-πολιτικής αλλαγής της κοινωνικής τάξης και διάρθρωσης και άλλες με όρους κοινωνικο-πολιτικής εξέλιξης (πχ ανάγκες βιομηχανικής ζωής-πυρηνική οικογένεια) ή και με το ρόλο που παίζουν οι ιδέες και οι πεποιθήσεις (πχ θρησκευτικές, σκέψη με ορθολογιστικό τρόπο ) στην παραγωγή κοινωνικών αλλαγών και εξελίξεων.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0"/>
            <a:ext cx="8229600" cy="981075"/>
          </a:xfrm>
        </p:spPr>
        <p:txBody>
          <a:bodyPr/>
          <a:lstStyle/>
          <a:p>
            <a:r>
              <a:rPr lang="el-GR" sz="2400"/>
              <a:t>Πολιτική Κοινωνιολογία</a:t>
            </a:r>
          </a:p>
        </p:txBody>
      </p:sp>
      <p:sp>
        <p:nvSpPr>
          <p:cNvPr id="5123" name="Rectangle 3"/>
          <p:cNvSpPr>
            <a:spLocks noGrp="1" noChangeArrowheads="1"/>
          </p:cNvSpPr>
          <p:nvPr>
            <p:ph idx="1"/>
          </p:nvPr>
        </p:nvSpPr>
        <p:spPr>
          <a:xfrm>
            <a:off x="0" y="981075"/>
            <a:ext cx="9144000" cy="5876925"/>
          </a:xfrm>
        </p:spPr>
        <p:txBody>
          <a:bodyPr>
            <a:normAutofit lnSpcReduction="10000"/>
          </a:bodyPr>
          <a:lstStyle/>
          <a:p>
            <a:r>
              <a:rPr lang="el-GR" sz="2000"/>
              <a:t>Όπως η κοινωνική ζωή εκτυλίσσεται και εξελίσσεται, συγκεκριμένοι τύποι- κώδικες συμπεριφοράς αναπαράγονται διαδοχικά από γενιά σε γενεά ως αποδεκτοί τρόποι έκφρασης και αφού εσωτερικοποιηθούν μέσω της κοινωνικοποίησης, στη συνέχεια θεσμοθετούνται. Η σύγχρονη Κ μελετά τη σχέση του ατόμου με την κοινωνία, θεωρώντας ότι η κοινωνία είναι το προϊόν παραγωγής των ανθρώπων που τη συνθέτουν, αλλά παράλληλα τα άτομα αποτελούν προϊόντα παραγωγής της κοινωνίας που είναι μέλη. </a:t>
            </a:r>
          </a:p>
          <a:p>
            <a:r>
              <a:rPr lang="el-GR" sz="2000"/>
              <a:t>Η πολιτική Κ στηρίζεται στη διαπίστωση ότι οι θεσμοθετημένες πρακτικές μιας κοινωνίας, οι αξίες και πεποιθήσεις με τις οποίες οι άνθρωποι κοινωνικοποιούνται, αντανακλούν ή εκφράζουν τα συμφέροντα των ισχυρότερων κοινωνικο-οικονομικών και πολιτικών στρωμάτων της κοινωνίας, παρά τον εξ αντιθέτου ισχυρισμό ότι οι αξίες και πεποιθήσεις αυτές εκφράζουν την επιθυμία της πλειοψηφίας του πληθυσμού( πχ διανομή κοινωνικής ισχύος υπέρ των ανδρών).</a:t>
            </a:r>
          </a:p>
          <a:p>
            <a:r>
              <a:rPr lang="el-GR" sz="2000"/>
              <a:t>Επειδή η Κ άπτεται θεμάτων που αποτελούν αντικείμενο και άλλων επιστημών, θα χρησιμοποιούμε τον όρο «κοινωνική» αντί «κοινωνιολογική» θεωρία, ώστε να τονιστεί το εύρος της προσέγγισης στο μάθημα αυτό. </a:t>
            </a:r>
          </a:p>
          <a:p>
            <a:endParaRPr lang="el-G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0"/>
            <a:ext cx="8229600" cy="765175"/>
          </a:xfrm>
        </p:spPr>
        <p:txBody>
          <a:bodyPr/>
          <a:lstStyle/>
          <a:p>
            <a:r>
              <a:rPr lang="el-GR" sz="2400"/>
              <a:t>Κοινωνιολογία της Υγείας (ΚΥ)</a:t>
            </a:r>
          </a:p>
        </p:txBody>
      </p:sp>
      <p:sp>
        <p:nvSpPr>
          <p:cNvPr id="6147" name="Rectangle 3"/>
          <p:cNvSpPr>
            <a:spLocks noGrp="1" noChangeArrowheads="1"/>
          </p:cNvSpPr>
          <p:nvPr>
            <p:ph idx="1"/>
          </p:nvPr>
        </p:nvSpPr>
        <p:spPr>
          <a:xfrm>
            <a:off x="0" y="692150"/>
            <a:ext cx="9144000" cy="6165850"/>
          </a:xfrm>
        </p:spPr>
        <p:txBody>
          <a:bodyPr>
            <a:normAutofit lnSpcReduction="10000"/>
          </a:bodyPr>
          <a:lstStyle/>
          <a:p>
            <a:pPr>
              <a:lnSpc>
                <a:spcPct val="80000"/>
              </a:lnSpc>
            </a:pPr>
            <a:r>
              <a:rPr lang="el-GR" sz="2000"/>
              <a:t>Η ΚΥ καθιερώνεται ως επιστημονικός κλάδος της Κ κατά το 2</a:t>
            </a:r>
            <a:r>
              <a:rPr lang="el-GR" sz="2000" baseline="30000"/>
              <a:t>ο</a:t>
            </a:r>
            <a:r>
              <a:rPr lang="el-GR" sz="2000"/>
              <a:t> ήμισυ του 20 αιώνα, οπότε και το ενδιαφέρον επικεντρωνόταν στην μάκρο-ανάλυση των κοινωνικών δομών υγείας. Αυτό μπορεί να ερμηνευτεί με την κυριαρχία της ιατρικής και του βιο-ιατρικού μοντέλου υγείας: επιτυχής αντιμετώπιση επιδημιών, χρήση αντιβιοτικών, βελτίωση της δημόσιας υγείας, οργάνωση του ιατρικού επαγγέλματος μέσα και έξω από τις υπηρεσίες υγείας (ΥΥ), ανάπτυξη παρα-ιατρικών επαγγελμάτων</a:t>
            </a:r>
            <a:r>
              <a:rPr lang="en-US" sz="2000"/>
              <a:t> </a:t>
            </a:r>
            <a:r>
              <a:rPr lang="el-GR" sz="2000"/>
              <a:t>και συστημάτων υγείας (ΕΣΥ), εξέλιξη της φαρμακολογίας και της βιο-ιατρικής τεχνολογίας, κοινωνική πολιτική κα.</a:t>
            </a:r>
          </a:p>
          <a:p>
            <a:pPr>
              <a:lnSpc>
                <a:spcPct val="80000"/>
              </a:lnSpc>
            </a:pPr>
            <a:r>
              <a:rPr lang="el-GR" sz="2000"/>
              <a:t>Στον ευρωπαϊκό χώρο ακολουθείται η μακρο-ανάλυση: ανάλυση των σχέσεων του συστήματος υγείας με το γενικότερο κοινωνικο-οικονομικό σύστημα, τις κοινωνικές ανισότητες στην κατάσταση υγείας του πληθυσμού, τους δείκτες υγείας και ανάπτυξης (τρόπο ζωής), την κατανομή πόρων, την προσφορά και χρήση των ΥΥ και την όλη άσκηση κοινωνικής πολιτικής. </a:t>
            </a:r>
          </a:p>
          <a:p>
            <a:pPr>
              <a:lnSpc>
                <a:spcPct val="80000"/>
              </a:lnSpc>
            </a:pPr>
            <a:r>
              <a:rPr lang="el-GR" sz="2000"/>
              <a:t>Στις ΗΠΑ αναπτύσσεται η προσέγγιση σε μικρο-επίπεδο: ανάλυση των κοινωνικών ρόλων, των σχέσεων συμπεριφοράς που αναπτύσσονται στις ΥΥ ειδικά μέσα από το έργο του </a:t>
            </a:r>
            <a:r>
              <a:rPr lang="en-US" sz="2000"/>
              <a:t>Parsons</a:t>
            </a:r>
            <a:r>
              <a:rPr lang="el-GR" sz="2000"/>
              <a:t>. Προσεγγίζοντας τα νοσοκομεία ως μίκρο-κοινωνικά συστήματα, επιδιώκεται η ανάλυση της δομής τους, η διαδικασία λήψεως αποφάσεων, οι κοινωνικοί ρόλοι και σχέσεις του προσωπικού, συσχετίζοντας την αποτελεσματικότητα του θεραπευτικού έργου και την ποιότητα της φροντίδας υγείας στην αντιμετώπιση νόσου και ΠΖ. Εξετάζονται επίσης πώς οι εντάσεις και συγκρούσεις (ρόλων και συμφερόντων) του προσωπικού επηρεάζουν τους ίδιους( πχ επαγγελματική εξουθένωση) αλλά και τη θεραπευτική αντιμετώπιση των ασθενών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66800" y="0"/>
            <a:ext cx="7543800" cy="692150"/>
          </a:xfrm>
        </p:spPr>
        <p:txBody>
          <a:bodyPr>
            <a:normAutofit fontScale="90000"/>
          </a:bodyPr>
          <a:lstStyle/>
          <a:p>
            <a:r>
              <a:rPr lang="el-GR" sz="2400"/>
              <a:t>Διερεύνηση προσδιοριστικών παραγόντων υγείας</a:t>
            </a:r>
          </a:p>
        </p:txBody>
      </p:sp>
      <p:sp>
        <p:nvSpPr>
          <p:cNvPr id="52227" name="Rectangle 3"/>
          <p:cNvSpPr>
            <a:spLocks noGrp="1" noChangeArrowheads="1"/>
          </p:cNvSpPr>
          <p:nvPr>
            <p:ph idx="1"/>
          </p:nvPr>
        </p:nvSpPr>
        <p:spPr>
          <a:xfrm>
            <a:off x="0" y="549275"/>
            <a:ext cx="9144000" cy="6308725"/>
          </a:xfrm>
        </p:spPr>
        <p:txBody>
          <a:bodyPr/>
          <a:lstStyle/>
          <a:p>
            <a:pPr>
              <a:lnSpc>
                <a:spcPct val="90000"/>
              </a:lnSpc>
            </a:pPr>
            <a:r>
              <a:rPr lang="el-GR" sz="2000"/>
              <a:t>Η Κ της υγείας διερευνά τους παράγοντες που διαμορφώνουν και συνθέτουν το τοπίο της υγείας και της αρρώστιας μέσα από: Α) τον προσδιορισμό των παραγόντων που πηγάζουν από το ευρύτερο κοινωνικό περιβάλλον: πχ η κοινωνικο-οικονομική θέση ενός ατόμου ασκεί σημαντικό ρόλο στην κατανόηση μιας νόσου, τη συχνότητα εμφάνισής της σε μια κοινωνική ομάδα, η οποία επηρεάζεται από το φύλο, την ηλικία, τις διατροφικές συνήθειες και το άγχος, τη χρήση των Υπηρεσιών Υγείας (ΥΥ), κα. Β) την ανάλυση και ερμηνεία της εμπειρίας μιας νόσου, των επιπλοκών και των επιπτώσεων στην προσωπική και κοινωνική ζωή του ανθρώπου που νοσεί (πχ αντιλήψεις, πεποιθήσεις, στάσεις και συμπεριφορές υγείας, κοινωνική ένταξη και στήριξη του ασθενούς) και Γ) την οργάνωση και κατανομή των πόρων του συστήματος υγείας (αναζήτηση φροντίδας υγείας, ανισότητες στην προσφορά και στη χρησιμοποίηση ΥΥ), τον τρόπο οργάνωσης του συστήματος υγείας (επίπεδα φροντίδας, προσφορά ΥΥ) που συσχετίζονται και εξαρτώνται άμεσα από την οργάνωση του ευρύτερου κοινωνικού περιβάλλοντος.</a:t>
            </a:r>
          </a:p>
          <a:p>
            <a:pPr>
              <a:lnSpc>
                <a:spcPct val="90000"/>
              </a:lnSpc>
            </a:pPr>
            <a:r>
              <a:rPr lang="el-GR" sz="2000"/>
              <a:t>Το σύμπλοκο «υγεία- κοινωνία- ποιότητα  ζωής» αποτελεί ένα φαινόμενο πολυδιάστατο και πολυπαραγοντικό και μελετώνται οι συνθήκες της ανθρώπινης ανάπτυξης και κοινωνικής ευημερίας όχι μόνο για να προσδιοριστούν οι παράγοντες σωματικής υγείας ενός ατόμου αλλά και η όλη ψυχο- κοινωνική του υγεία και ευεξία </a:t>
            </a:r>
          </a:p>
          <a:p>
            <a:pPr>
              <a:lnSpc>
                <a:spcPct val="90000"/>
              </a:lnSpc>
            </a:pPr>
            <a:endParaRPr lang="el-GR" sz="2000"/>
          </a:p>
          <a:p>
            <a:pPr>
              <a:lnSpc>
                <a:spcPct val="90000"/>
              </a:lnSpc>
            </a:pPr>
            <a:endParaRPr lang="el-GR"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0"/>
            <a:ext cx="8229600" cy="692150"/>
          </a:xfrm>
        </p:spPr>
        <p:txBody>
          <a:bodyPr/>
          <a:lstStyle/>
          <a:p>
            <a:r>
              <a:rPr lang="el-GR" sz="2400"/>
              <a:t>Κοινωνιολογία της ασθένειας</a:t>
            </a:r>
          </a:p>
        </p:txBody>
      </p:sp>
      <p:sp>
        <p:nvSpPr>
          <p:cNvPr id="7171" name="Rectangle 3"/>
          <p:cNvSpPr>
            <a:spLocks noGrp="1" noChangeArrowheads="1"/>
          </p:cNvSpPr>
          <p:nvPr>
            <p:ph idx="1"/>
          </p:nvPr>
        </p:nvSpPr>
        <p:spPr>
          <a:xfrm>
            <a:off x="0" y="692150"/>
            <a:ext cx="9144000" cy="6165850"/>
          </a:xfrm>
        </p:spPr>
        <p:txBody>
          <a:bodyPr>
            <a:normAutofit lnSpcReduction="10000"/>
          </a:bodyPr>
          <a:lstStyle/>
          <a:p>
            <a:pPr>
              <a:lnSpc>
                <a:spcPct val="80000"/>
              </a:lnSpc>
            </a:pPr>
            <a:r>
              <a:rPr lang="el-GR" sz="2000"/>
              <a:t>Στη δεκαετία 50-60 αναλύθηκαν οι κοινωνικοί προσδιοριστές της αρρώστιας ενώ το 70-80 έγινε μια κριτική προσέγγιση στη δομή και λειτουργία των συστημάτων υγείας Στον 21</a:t>
            </a:r>
            <a:r>
              <a:rPr lang="el-GR" sz="2000" baseline="30000"/>
              <a:t>ο</a:t>
            </a:r>
            <a:r>
              <a:rPr lang="el-GR" sz="2000"/>
              <a:t> αι.: οικονομία της υγείας (κόστος- αποτελεσματικότητα), υγεία και ποιότητα ζωής, η εμπειρία της αρρώστιας -φαινομενολογία της θεραπευτικής σχέσης, η άσκηση του κοινωνικού ρόλου των επαγγελματιών υγείας (ΕΥ), στίγμα, κατανομή πόρων (ανθρώπινων, οικονομικών, υλικών), αποτελεσματικότητα ΥΥ και ικανοποίηση ασθενούς από αυτές.</a:t>
            </a:r>
          </a:p>
          <a:p>
            <a:pPr>
              <a:lnSpc>
                <a:spcPct val="80000"/>
              </a:lnSpc>
            </a:pPr>
            <a:r>
              <a:rPr lang="el-GR" sz="2000"/>
              <a:t> Η συμπεριφορά υγείας ενός αρρώστου (πχ οι αντιδράσεις άγχους ή εμπιστοσύνης στους ΕΥ) θα γίνει κατανοητή μόνο σε συνδυασμό με την κουλτούρα του. Ο όρος «κουλτούρα» αναφέρεται στο σύνολο των αξιών, πεποιθήσεων και συμπεριφορών που αναπτύσσουν τα άτομα κατά τις κοινωνικές τους σχέσεις και αλληλοεπιδράσεις. Οι διαφορετικές στάσεις και συμπεριφορές των ατόμων στηρίζονται στη διαφορετική κουλτούρα που φέρουν οι ασθενείς ως μέρος ενός ευρύτερου κοινωνικο-πολιτιστικού πλαισίου και μέσα σε αυτό θα αξιολογηθεί και το:</a:t>
            </a:r>
          </a:p>
          <a:p>
            <a:pPr>
              <a:lnSpc>
                <a:spcPct val="80000"/>
              </a:lnSpc>
            </a:pPr>
            <a:r>
              <a:rPr lang="el-GR" sz="2000"/>
              <a:t>Τι είναι «παθολογικό» και τι «Φυσιολογικό»; Η διαφορετικότητα δεν αφορά μόνο στην αντίληψη και την αιτιολογία μιας νόσου αλλά και την αντίληψη και ερμηνεία της αιτιολογίας της, την αντιμετώπιση και θεραπευτική της ανταπόκριση, καθώς και θέματα πρόληψης και ποιότητας ζωής (ΠΖ).</a:t>
            </a:r>
          </a:p>
          <a:p>
            <a:pPr>
              <a:lnSpc>
                <a:spcPct val="80000"/>
              </a:lnSpc>
            </a:pPr>
            <a:r>
              <a:rPr lang="el-GR" sz="2000"/>
              <a:t>Το εισόδημα και το επάγγελμα διαμορφώνουν ένα πλαίσιο μέσα στο οποίο μια κοινωνική ομάδα διαμορφώνει τη δική της κουλτούρα για την υγεία/ αρρώστια: πχ οι μεσαίες και ανώτερες κοινωνικο- επαγγελματικές κατηγορίες χρησιμοποιούν συχνότερα τις ΥΥ από τις χαμηλότερες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Προσαρμοσμένος 1">
      <a:dk1>
        <a:sysClr val="windowText" lastClr="000000"/>
      </a:dk1>
      <a:lt1>
        <a:sysClr val="window" lastClr="FFFFFF"/>
      </a:lt1>
      <a:dk2>
        <a:srgbClr val="1F497D"/>
      </a:dk2>
      <a:lt2>
        <a:srgbClr val="EEECE1"/>
      </a:lt2>
      <a:accent1>
        <a:srgbClr val="00206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TotalTime>
  <Words>2579</Words>
  <Application>Microsoft Office PowerPoint</Application>
  <PresentationFormat>Προβολή στην οθόνη (4:3)</PresentationFormat>
  <Paragraphs>56</Paragraphs>
  <Slides>15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Ζωντάνια</vt:lpstr>
      <vt:lpstr>Κοινωνιολογία της Υγείας</vt:lpstr>
      <vt:lpstr>Μάθημα 1ο</vt:lpstr>
      <vt:lpstr>Σκοποί και Στόχοι του μαθήματος</vt:lpstr>
      <vt:lpstr>Η Κοινωνιολογία ως επιστήμη της κοινωνίας</vt:lpstr>
      <vt:lpstr>Τι είναι η κοινωνία?</vt:lpstr>
      <vt:lpstr>Πολιτική Κοινωνιολογία</vt:lpstr>
      <vt:lpstr>Κοινωνιολογία της Υγείας (ΚΥ)</vt:lpstr>
      <vt:lpstr>Διερεύνηση προσδιοριστικών παραγόντων υγείας</vt:lpstr>
      <vt:lpstr>Κοινωνιολογία της ασθένειας</vt:lpstr>
      <vt:lpstr>Κοινωνική αναπαράσταση υγείας και νόσου</vt:lpstr>
      <vt:lpstr>Ο ρόλος του ασθενούς</vt:lpstr>
      <vt:lpstr>Η Θεραπευτική σχέση</vt:lpstr>
      <vt:lpstr>Προσοχή στα στερεότυπα και τις προκαταλήψεις</vt:lpstr>
      <vt:lpstr>Σχέση ΚΥ και Νοσηλευτικής (Ν)</vt:lpstr>
      <vt:lpstr>Σας ευχαριστώ για την προσοχή και τη συμμετοχή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κοστας</dc:creator>
  <cp:lastModifiedBy>κοστας</cp:lastModifiedBy>
  <cp:revision>3</cp:revision>
  <dcterms:created xsi:type="dcterms:W3CDTF">2013-10-24T03:53:40Z</dcterms:created>
  <dcterms:modified xsi:type="dcterms:W3CDTF">2013-10-24T04:17:25Z</dcterms:modified>
</cp:coreProperties>
</file>